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258" r:id="rId3"/>
    <p:sldId id="259" r:id="rId4"/>
    <p:sldId id="269" r:id="rId5"/>
    <p:sldId id="260" r:id="rId6"/>
    <p:sldId id="261" r:id="rId7"/>
    <p:sldId id="271" r:id="rId8"/>
    <p:sldId id="270" r:id="rId9"/>
    <p:sldId id="264" r:id="rId10"/>
    <p:sldId id="263" r:id="rId11"/>
    <p:sldId id="265" r:id="rId12"/>
    <p:sldId id="268" r:id="rId13"/>
    <p:sldId id="266" r:id="rId14"/>
    <p:sldId id="272" r:id="rId15"/>
    <p:sldId id="273" r:id="rId16"/>
    <p:sldId id="274" r:id="rId17"/>
    <p:sldId id="275" r:id="rId18"/>
    <p:sldId id="277" r:id="rId19"/>
    <p:sldId id="278" r:id="rId20"/>
    <p:sldId id="281" r:id="rId21"/>
    <p:sldId id="282" r:id="rId22"/>
    <p:sldId id="279" r:id="rId23"/>
    <p:sldId id="280" r:id="rId24"/>
    <p:sldId id="276" r:id="rId25"/>
    <p:sldId id="283" r:id="rId26"/>
    <p:sldId id="284" r:id="rId27"/>
    <p:sldId id="28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98" d="100"/>
          <a:sy n="198" d="100"/>
        </p:scale>
        <p:origin x="-2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52B190-D0C2-D341-8869-9ECBD308D178}" type="doc">
      <dgm:prSet loTypeId="urn:microsoft.com/office/officeart/2008/layout/BendingPictureSemiTransparentTex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882246-99B5-3C42-B113-63C858540BAF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1. Preprocessing</a:t>
          </a:r>
          <a:endParaRPr lang="en-US" dirty="0"/>
        </a:p>
      </dgm:t>
    </dgm:pt>
    <dgm:pt modelId="{A1D2AF15-41CF-7645-967F-9936ADD3F6E7}" type="parTrans" cxnId="{01E64CFF-EFD2-8344-83CD-0F51779F00F7}">
      <dgm:prSet/>
      <dgm:spPr/>
      <dgm:t>
        <a:bodyPr/>
        <a:lstStyle/>
        <a:p>
          <a:endParaRPr lang="en-US"/>
        </a:p>
      </dgm:t>
    </dgm:pt>
    <dgm:pt modelId="{D2C2FDD6-ED9D-D748-9E40-859836EA9431}" type="sibTrans" cxnId="{01E64CFF-EFD2-8344-83CD-0F51779F00F7}">
      <dgm:prSet/>
      <dgm:spPr/>
      <dgm:t>
        <a:bodyPr/>
        <a:lstStyle/>
        <a:p>
          <a:endParaRPr lang="en-US"/>
        </a:p>
      </dgm:t>
    </dgm:pt>
    <dgm:pt modelId="{76254F2E-36AE-6F4B-91C8-80ECC109BCCB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2. Bedpost</a:t>
          </a:r>
          <a:endParaRPr lang="en-US" dirty="0"/>
        </a:p>
      </dgm:t>
    </dgm:pt>
    <dgm:pt modelId="{97DB68C6-3EC8-6141-90D6-03FBDA140061}" type="parTrans" cxnId="{6AD17F04-491B-874C-B679-36D283331F15}">
      <dgm:prSet/>
      <dgm:spPr/>
      <dgm:t>
        <a:bodyPr/>
        <a:lstStyle/>
        <a:p>
          <a:endParaRPr lang="en-US"/>
        </a:p>
      </dgm:t>
    </dgm:pt>
    <dgm:pt modelId="{FC65DEAE-BEAC-D44D-BEDE-60A3A709F67A}" type="sibTrans" cxnId="{6AD17F04-491B-874C-B679-36D283331F15}">
      <dgm:prSet/>
      <dgm:spPr/>
      <dgm:t>
        <a:bodyPr/>
        <a:lstStyle/>
        <a:p>
          <a:endParaRPr lang="en-US"/>
        </a:p>
      </dgm:t>
    </dgm:pt>
    <dgm:pt modelId="{809F9F83-D160-A944-8096-CF3EC64F0026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3. Tract construction</a:t>
          </a:r>
          <a:endParaRPr lang="en-US" dirty="0"/>
        </a:p>
      </dgm:t>
    </dgm:pt>
    <dgm:pt modelId="{EF44DC6F-27C1-1A47-B5EF-C63004481213}" type="parTrans" cxnId="{376BFF0C-BD9D-FA43-ABD0-03091954756E}">
      <dgm:prSet/>
      <dgm:spPr/>
      <dgm:t>
        <a:bodyPr/>
        <a:lstStyle/>
        <a:p>
          <a:endParaRPr lang="en-US"/>
        </a:p>
      </dgm:t>
    </dgm:pt>
    <dgm:pt modelId="{FF17AC6B-AF3C-8E40-B14A-384D9875BB8A}" type="sibTrans" cxnId="{376BFF0C-BD9D-FA43-ABD0-03091954756E}">
      <dgm:prSet/>
      <dgm:spPr/>
      <dgm:t>
        <a:bodyPr/>
        <a:lstStyle/>
        <a:p>
          <a:endParaRPr lang="en-US"/>
        </a:p>
      </dgm:t>
    </dgm:pt>
    <dgm:pt modelId="{3CAB5DE3-2600-1948-A9F4-9ABC7396277F}" type="pres">
      <dgm:prSet presAssocID="{7B52B190-D0C2-D341-8869-9ECBD308D17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279E6C-5366-FB42-9CDF-B363F7772079}" type="pres">
      <dgm:prSet presAssocID="{72882246-99B5-3C42-B113-63C858540BAF}" presName="composite" presStyleCnt="0"/>
      <dgm:spPr/>
    </dgm:pt>
    <dgm:pt modelId="{20B38509-F45F-5945-83C2-2EF6E442A416}" type="pres">
      <dgm:prSet presAssocID="{72882246-99B5-3C42-B113-63C858540BAF}" presName="rect1" presStyleLbl="bgShp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EEEDD8F8-6969-D348-BFAC-07150EFA3AF1}" type="pres">
      <dgm:prSet presAssocID="{72882246-99B5-3C42-B113-63C858540BAF}" presName="rect2" presStyleLbl="trBgShp" presStyleIdx="0" presStyleCnt="3" custLinFactNeighborY="235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E4B07-6BB8-E74D-A234-C2D2AB624465}" type="pres">
      <dgm:prSet presAssocID="{D2C2FDD6-ED9D-D748-9E40-859836EA9431}" presName="sibTrans" presStyleCnt="0"/>
      <dgm:spPr/>
    </dgm:pt>
    <dgm:pt modelId="{4029EB15-2139-6849-9465-2329A9492022}" type="pres">
      <dgm:prSet presAssocID="{76254F2E-36AE-6F4B-91C8-80ECC109BCCB}" presName="composite" presStyleCnt="0"/>
      <dgm:spPr/>
    </dgm:pt>
    <dgm:pt modelId="{07B74B19-5074-DB4E-896D-022A3ED17481}" type="pres">
      <dgm:prSet presAssocID="{76254F2E-36AE-6F4B-91C8-80ECC109BCCB}" presName="rect1" presStyleLbl="bgShp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  <dgm:t>
        <a:bodyPr/>
        <a:lstStyle/>
        <a:p>
          <a:endParaRPr lang="en-US"/>
        </a:p>
      </dgm:t>
    </dgm:pt>
    <dgm:pt modelId="{0F832338-E106-E540-80AB-F8A0373A25E1}" type="pres">
      <dgm:prSet presAssocID="{76254F2E-36AE-6F4B-91C8-80ECC109BCCB}" presName="rect2" presStyleLbl="trBgShp" presStyleIdx="1" presStyleCnt="3" custLinFactNeighborY="257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D2012-1597-8E48-AD7C-603763B469F8}" type="pres">
      <dgm:prSet presAssocID="{FC65DEAE-BEAC-D44D-BEDE-60A3A709F67A}" presName="sibTrans" presStyleCnt="0"/>
      <dgm:spPr/>
    </dgm:pt>
    <dgm:pt modelId="{9BB2CC1A-A7CC-0648-80D9-21CCB43A9896}" type="pres">
      <dgm:prSet presAssocID="{809F9F83-D160-A944-8096-CF3EC64F0026}" presName="composite" presStyleCnt="0"/>
      <dgm:spPr/>
    </dgm:pt>
    <dgm:pt modelId="{980CCEF1-DD32-B942-914D-4FC68F4DC8BE}" type="pres">
      <dgm:prSet presAssocID="{809F9F83-D160-A944-8096-CF3EC64F0026}" presName="rect1" presStyleLbl="bgShp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DF5DA837-5AF9-4F47-9A7D-AD7935138083}" type="pres">
      <dgm:prSet presAssocID="{809F9F83-D160-A944-8096-CF3EC64F0026}" presName="rect2" presStyleLbl="trBgShp" presStyleIdx="2" presStyleCnt="3" custLinFactNeighborY="278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4C2AC5-E2D8-CD4A-BFDA-AC720DBAB963}" type="presOf" srcId="{76254F2E-36AE-6F4B-91C8-80ECC109BCCB}" destId="{0F832338-E106-E540-80AB-F8A0373A25E1}" srcOrd="0" destOrd="0" presId="urn:microsoft.com/office/officeart/2008/layout/BendingPictureSemiTransparentText"/>
    <dgm:cxn modelId="{376BFF0C-BD9D-FA43-ABD0-03091954756E}" srcId="{7B52B190-D0C2-D341-8869-9ECBD308D178}" destId="{809F9F83-D160-A944-8096-CF3EC64F0026}" srcOrd="2" destOrd="0" parTransId="{EF44DC6F-27C1-1A47-B5EF-C63004481213}" sibTransId="{FF17AC6B-AF3C-8E40-B14A-384D9875BB8A}"/>
    <dgm:cxn modelId="{779FE4BC-5A22-6F47-B61B-243F5F2614B6}" type="presOf" srcId="{72882246-99B5-3C42-B113-63C858540BAF}" destId="{EEEDD8F8-6969-D348-BFAC-07150EFA3AF1}" srcOrd="0" destOrd="0" presId="urn:microsoft.com/office/officeart/2008/layout/BendingPictureSemiTransparentText"/>
    <dgm:cxn modelId="{01E64CFF-EFD2-8344-83CD-0F51779F00F7}" srcId="{7B52B190-D0C2-D341-8869-9ECBD308D178}" destId="{72882246-99B5-3C42-B113-63C858540BAF}" srcOrd="0" destOrd="0" parTransId="{A1D2AF15-41CF-7645-967F-9936ADD3F6E7}" sibTransId="{D2C2FDD6-ED9D-D748-9E40-859836EA9431}"/>
    <dgm:cxn modelId="{6587AB2B-425D-4745-8C5C-6B59DE1324F0}" type="presOf" srcId="{809F9F83-D160-A944-8096-CF3EC64F0026}" destId="{DF5DA837-5AF9-4F47-9A7D-AD7935138083}" srcOrd="0" destOrd="0" presId="urn:microsoft.com/office/officeart/2008/layout/BendingPictureSemiTransparentText"/>
    <dgm:cxn modelId="{6AD17F04-491B-874C-B679-36D283331F15}" srcId="{7B52B190-D0C2-D341-8869-9ECBD308D178}" destId="{76254F2E-36AE-6F4B-91C8-80ECC109BCCB}" srcOrd="1" destOrd="0" parTransId="{97DB68C6-3EC8-6141-90D6-03FBDA140061}" sibTransId="{FC65DEAE-BEAC-D44D-BEDE-60A3A709F67A}"/>
    <dgm:cxn modelId="{F69325A3-478E-584C-BFCE-40CBC6ED1FD1}" type="presOf" srcId="{7B52B190-D0C2-D341-8869-9ECBD308D178}" destId="{3CAB5DE3-2600-1948-A9F4-9ABC7396277F}" srcOrd="0" destOrd="0" presId="urn:microsoft.com/office/officeart/2008/layout/BendingPictureSemiTransparentText"/>
    <dgm:cxn modelId="{30BCA7BE-6BF3-6F4B-A958-C5B94928E50A}" type="presParOf" srcId="{3CAB5DE3-2600-1948-A9F4-9ABC7396277F}" destId="{BF279E6C-5366-FB42-9CDF-B363F7772079}" srcOrd="0" destOrd="0" presId="urn:microsoft.com/office/officeart/2008/layout/BendingPictureSemiTransparentText"/>
    <dgm:cxn modelId="{E8D086F5-C50E-2640-A736-C1F62C973807}" type="presParOf" srcId="{BF279E6C-5366-FB42-9CDF-B363F7772079}" destId="{20B38509-F45F-5945-83C2-2EF6E442A416}" srcOrd="0" destOrd="0" presId="urn:microsoft.com/office/officeart/2008/layout/BendingPictureSemiTransparentText"/>
    <dgm:cxn modelId="{A3077607-CA4E-4243-9059-D48E0D28B4CC}" type="presParOf" srcId="{BF279E6C-5366-FB42-9CDF-B363F7772079}" destId="{EEEDD8F8-6969-D348-BFAC-07150EFA3AF1}" srcOrd="1" destOrd="0" presId="urn:microsoft.com/office/officeart/2008/layout/BendingPictureSemiTransparentText"/>
    <dgm:cxn modelId="{F66C1972-A405-474D-A54F-7C935671E005}" type="presParOf" srcId="{3CAB5DE3-2600-1948-A9F4-9ABC7396277F}" destId="{382E4B07-6BB8-E74D-A234-C2D2AB624465}" srcOrd="1" destOrd="0" presId="urn:microsoft.com/office/officeart/2008/layout/BendingPictureSemiTransparentText"/>
    <dgm:cxn modelId="{6257727B-E79F-7741-9483-C68017E15F44}" type="presParOf" srcId="{3CAB5DE3-2600-1948-A9F4-9ABC7396277F}" destId="{4029EB15-2139-6849-9465-2329A9492022}" srcOrd="2" destOrd="0" presId="urn:microsoft.com/office/officeart/2008/layout/BendingPictureSemiTransparentText"/>
    <dgm:cxn modelId="{35211197-8F56-0041-AFB9-B24766A41CED}" type="presParOf" srcId="{4029EB15-2139-6849-9465-2329A9492022}" destId="{07B74B19-5074-DB4E-896D-022A3ED17481}" srcOrd="0" destOrd="0" presId="urn:microsoft.com/office/officeart/2008/layout/BendingPictureSemiTransparentText"/>
    <dgm:cxn modelId="{B86ADF8B-25B1-B045-81DC-D9141E6384F4}" type="presParOf" srcId="{4029EB15-2139-6849-9465-2329A9492022}" destId="{0F832338-E106-E540-80AB-F8A0373A25E1}" srcOrd="1" destOrd="0" presId="urn:microsoft.com/office/officeart/2008/layout/BendingPictureSemiTransparentText"/>
    <dgm:cxn modelId="{F0CB336B-53A5-914B-AC29-57EAE86E215F}" type="presParOf" srcId="{3CAB5DE3-2600-1948-A9F4-9ABC7396277F}" destId="{9E2D2012-1597-8E48-AD7C-603763B469F8}" srcOrd="3" destOrd="0" presId="urn:microsoft.com/office/officeart/2008/layout/BendingPictureSemiTransparentText"/>
    <dgm:cxn modelId="{EA4E591C-C8B8-054B-9BE1-8717447C0EC7}" type="presParOf" srcId="{3CAB5DE3-2600-1948-A9F4-9ABC7396277F}" destId="{9BB2CC1A-A7CC-0648-80D9-21CCB43A9896}" srcOrd="4" destOrd="0" presId="urn:microsoft.com/office/officeart/2008/layout/BendingPictureSemiTransparentText"/>
    <dgm:cxn modelId="{615BAFD7-CB2E-9740-9472-CADA9B593B4C}" type="presParOf" srcId="{9BB2CC1A-A7CC-0648-80D9-21CCB43A9896}" destId="{980CCEF1-DD32-B942-914D-4FC68F4DC8BE}" srcOrd="0" destOrd="0" presId="urn:microsoft.com/office/officeart/2008/layout/BendingPictureSemiTransparentText"/>
    <dgm:cxn modelId="{FDDCEB7B-E9FA-4547-9934-8F9AAE13B02D}" type="presParOf" srcId="{9BB2CC1A-A7CC-0648-80D9-21CCB43A9896}" destId="{DF5DA837-5AF9-4F47-9A7D-AD7935138083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52B190-D0C2-D341-8869-9ECBD308D178}" type="doc">
      <dgm:prSet loTypeId="urn:microsoft.com/office/officeart/2008/layout/BendingPictureSemiTransparentTex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882246-99B5-3C42-B113-63C858540BAF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1. Image Correction</a:t>
          </a:r>
          <a:endParaRPr lang="en-US" dirty="0"/>
        </a:p>
      </dgm:t>
    </dgm:pt>
    <dgm:pt modelId="{A1D2AF15-41CF-7645-967F-9936ADD3F6E7}" type="parTrans" cxnId="{01E64CFF-EFD2-8344-83CD-0F51779F00F7}">
      <dgm:prSet/>
      <dgm:spPr/>
      <dgm:t>
        <a:bodyPr/>
        <a:lstStyle/>
        <a:p>
          <a:endParaRPr lang="en-US"/>
        </a:p>
      </dgm:t>
    </dgm:pt>
    <dgm:pt modelId="{D2C2FDD6-ED9D-D748-9E40-859836EA9431}" type="sibTrans" cxnId="{01E64CFF-EFD2-8344-83CD-0F51779F00F7}">
      <dgm:prSet/>
      <dgm:spPr/>
      <dgm:t>
        <a:bodyPr/>
        <a:lstStyle/>
        <a:p>
          <a:endParaRPr lang="en-US"/>
        </a:p>
      </dgm:t>
    </dgm:pt>
    <dgm:pt modelId="{76254F2E-36AE-6F4B-91C8-80ECC109BCCB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2. Registration</a:t>
          </a:r>
          <a:endParaRPr lang="en-US" dirty="0"/>
        </a:p>
      </dgm:t>
    </dgm:pt>
    <dgm:pt modelId="{97DB68C6-3EC8-6141-90D6-03FBDA140061}" type="parTrans" cxnId="{6AD17F04-491B-874C-B679-36D283331F15}">
      <dgm:prSet/>
      <dgm:spPr/>
      <dgm:t>
        <a:bodyPr/>
        <a:lstStyle/>
        <a:p>
          <a:endParaRPr lang="en-US"/>
        </a:p>
      </dgm:t>
    </dgm:pt>
    <dgm:pt modelId="{FC65DEAE-BEAC-D44D-BEDE-60A3A709F67A}" type="sibTrans" cxnId="{6AD17F04-491B-874C-B679-36D283331F15}">
      <dgm:prSet/>
      <dgm:spPr/>
      <dgm:t>
        <a:bodyPr/>
        <a:lstStyle/>
        <a:p>
          <a:endParaRPr lang="en-US"/>
        </a:p>
      </dgm:t>
    </dgm:pt>
    <dgm:pt modelId="{A01E9B14-D59C-A045-BEAB-B09DB159F05E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3. Tensor Fitting</a:t>
          </a:r>
          <a:endParaRPr lang="en-US" dirty="0"/>
        </a:p>
      </dgm:t>
    </dgm:pt>
    <dgm:pt modelId="{5E0ED32B-8BE0-2940-B743-38F3E79F93A2}" type="parTrans" cxnId="{74AC6D08-71A4-8F46-885E-508E6402B7D3}">
      <dgm:prSet/>
      <dgm:spPr/>
      <dgm:t>
        <a:bodyPr/>
        <a:lstStyle/>
        <a:p>
          <a:endParaRPr lang="en-US"/>
        </a:p>
      </dgm:t>
    </dgm:pt>
    <dgm:pt modelId="{529F40A3-BB82-4149-ACED-CB34FF15DCC3}" type="sibTrans" cxnId="{74AC6D08-71A4-8F46-885E-508E6402B7D3}">
      <dgm:prSet/>
      <dgm:spPr/>
      <dgm:t>
        <a:bodyPr/>
        <a:lstStyle/>
        <a:p>
          <a:endParaRPr lang="en-US"/>
        </a:p>
      </dgm:t>
    </dgm:pt>
    <dgm:pt modelId="{3CAB5DE3-2600-1948-A9F4-9ABC7396277F}" type="pres">
      <dgm:prSet presAssocID="{7B52B190-D0C2-D341-8869-9ECBD308D17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279E6C-5366-FB42-9CDF-B363F7772079}" type="pres">
      <dgm:prSet presAssocID="{72882246-99B5-3C42-B113-63C858540BAF}" presName="composite" presStyleCnt="0"/>
      <dgm:spPr/>
    </dgm:pt>
    <dgm:pt modelId="{20B38509-F45F-5945-83C2-2EF6E442A416}" type="pres">
      <dgm:prSet presAssocID="{72882246-99B5-3C42-B113-63C858540BAF}" presName="rect1" presStyleLbl="bgShp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EEEDD8F8-6969-D348-BFAC-07150EFA3AF1}" type="pres">
      <dgm:prSet presAssocID="{72882246-99B5-3C42-B113-63C858540BAF}" presName="rect2" presStyleLbl="trBgShp" presStyleIdx="0" presStyleCnt="3" custLinFactNeighborY="235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E4B07-6BB8-E74D-A234-C2D2AB624465}" type="pres">
      <dgm:prSet presAssocID="{D2C2FDD6-ED9D-D748-9E40-859836EA9431}" presName="sibTrans" presStyleCnt="0"/>
      <dgm:spPr/>
    </dgm:pt>
    <dgm:pt modelId="{4029EB15-2139-6849-9465-2329A9492022}" type="pres">
      <dgm:prSet presAssocID="{76254F2E-36AE-6F4B-91C8-80ECC109BCCB}" presName="composite" presStyleCnt="0"/>
      <dgm:spPr/>
    </dgm:pt>
    <dgm:pt modelId="{07B74B19-5074-DB4E-896D-022A3ED17481}" type="pres">
      <dgm:prSet presAssocID="{76254F2E-36AE-6F4B-91C8-80ECC109BCCB}" presName="rect1" presStyleLbl="bgShp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0F832338-E106-E540-80AB-F8A0373A25E1}" type="pres">
      <dgm:prSet presAssocID="{76254F2E-36AE-6F4B-91C8-80ECC109BCCB}" presName="rect2" presStyleLbl="trBgShp" presStyleIdx="1" presStyleCnt="3" custLinFactNeighborY="257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D2012-1597-8E48-AD7C-603763B469F8}" type="pres">
      <dgm:prSet presAssocID="{FC65DEAE-BEAC-D44D-BEDE-60A3A709F67A}" presName="sibTrans" presStyleCnt="0"/>
      <dgm:spPr/>
    </dgm:pt>
    <dgm:pt modelId="{A60D551B-EFD9-2A44-86B1-DEE59AE2F535}" type="pres">
      <dgm:prSet presAssocID="{A01E9B14-D59C-A045-BEAB-B09DB159F05E}" presName="composite" presStyleCnt="0"/>
      <dgm:spPr/>
    </dgm:pt>
    <dgm:pt modelId="{A66340D7-55CC-4B41-AB16-D92DE0BEAD21}" type="pres">
      <dgm:prSet presAssocID="{A01E9B14-D59C-A045-BEAB-B09DB159F05E}" presName="rect1" presStyleLbl="bgShp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  <dgm:t>
        <a:bodyPr/>
        <a:lstStyle/>
        <a:p>
          <a:endParaRPr lang="en-US"/>
        </a:p>
      </dgm:t>
    </dgm:pt>
    <dgm:pt modelId="{94813180-9201-0A4E-B261-BD3D458494D4}" type="pres">
      <dgm:prSet presAssocID="{A01E9B14-D59C-A045-BEAB-B09DB159F05E}" presName="rect2" presStyleLbl="trBgShp" presStyleIdx="2" presStyleCnt="3" custLinFactNeighborY="252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BC069A-9E73-1E41-9EEC-79F5F9E4A1A7}" type="presOf" srcId="{76254F2E-36AE-6F4B-91C8-80ECC109BCCB}" destId="{0F832338-E106-E540-80AB-F8A0373A25E1}" srcOrd="0" destOrd="0" presId="urn:microsoft.com/office/officeart/2008/layout/BendingPictureSemiTransparentText"/>
    <dgm:cxn modelId="{51A2A609-0119-BF4A-A1D3-FA0ABE00B480}" type="presOf" srcId="{7B52B190-D0C2-D341-8869-9ECBD308D178}" destId="{3CAB5DE3-2600-1948-A9F4-9ABC7396277F}" srcOrd="0" destOrd="0" presId="urn:microsoft.com/office/officeart/2008/layout/BendingPictureSemiTransparentText"/>
    <dgm:cxn modelId="{0E213F81-0BB7-2345-826E-FD7D0FE18989}" type="presOf" srcId="{A01E9B14-D59C-A045-BEAB-B09DB159F05E}" destId="{94813180-9201-0A4E-B261-BD3D458494D4}" srcOrd="0" destOrd="0" presId="urn:microsoft.com/office/officeart/2008/layout/BendingPictureSemiTransparentText"/>
    <dgm:cxn modelId="{74AC6D08-71A4-8F46-885E-508E6402B7D3}" srcId="{7B52B190-D0C2-D341-8869-9ECBD308D178}" destId="{A01E9B14-D59C-A045-BEAB-B09DB159F05E}" srcOrd="2" destOrd="0" parTransId="{5E0ED32B-8BE0-2940-B743-38F3E79F93A2}" sibTransId="{529F40A3-BB82-4149-ACED-CB34FF15DCC3}"/>
    <dgm:cxn modelId="{01E64CFF-EFD2-8344-83CD-0F51779F00F7}" srcId="{7B52B190-D0C2-D341-8869-9ECBD308D178}" destId="{72882246-99B5-3C42-B113-63C858540BAF}" srcOrd="0" destOrd="0" parTransId="{A1D2AF15-41CF-7645-967F-9936ADD3F6E7}" sibTransId="{D2C2FDD6-ED9D-D748-9E40-859836EA9431}"/>
    <dgm:cxn modelId="{8487D475-3A76-4E45-9618-4B426160D2D4}" type="presOf" srcId="{72882246-99B5-3C42-B113-63C858540BAF}" destId="{EEEDD8F8-6969-D348-BFAC-07150EFA3AF1}" srcOrd="0" destOrd="0" presId="urn:microsoft.com/office/officeart/2008/layout/BendingPictureSemiTransparentText"/>
    <dgm:cxn modelId="{6AD17F04-491B-874C-B679-36D283331F15}" srcId="{7B52B190-D0C2-D341-8869-9ECBD308D178}" destId="{76254F2E-36AE-6F4B-91C8-80ECC109BCCB}" srcOrd="1" destOrd="0" parTransId="{97DB68C6-3EC8-6141-90D6-03FBDA140061}" sibTransId="{FC65DEAE-BEAC-D44D-BEDE-60A3A709F67A}"/>
    <dgm:cxn modelId="{0F9861D7-3D01-D145-8F05-EB1B46A6AE12}" type="presParOf" srcId="{3CAB5DE3-2600-1948-A9F4-9ABC7396277F}" destId="{BF279E6C-5366-FB42-9CDF-B363F7772079}" srcOrd="0" destOrd="0" presId="urn:microsoft.com/office/officeart/2008/layout/BendingPictureSemiTransparentText"/>
    <dgm:cxn modelId="{93CB39DB-63AC-6D4F-886D-7B046AA01554}" type="presParOf" srcId="{BF279E6C-5366-FB42-9CDF-B363F7772079}" destId="{20B38509-F45F-5945-83C2-2EF6E442A416}" srcOrd="0" destOrd="0" presId="urn:microsoft.com/office/officeart/2008/layout/BendingPictureSemiTransparentText"/>
    <dgm:cxn modelId="{A46E9EB3-672D-124B-A0D1-1E155FA112AD}" type="presParOf" srcId="{BF279E6C-5366-FB42-9CDF-B363F7772079}" destId="{EEEDD8F8-6969-D348-BFAC-07150EFA3AF1}" srcOrd="1" destOrd="0" presId="urn:microsoft.com/office/officeart/2008/layout/BendingPictureSemiTransparentText"/>
    <dgm:cxn modelId="{3FAD5C1B-18AA-4749-9449-A7F54F32FBC5}" type="presParOf" srcId="{3CAB5DE3-2600-1948-A9F4-9ABC7396277F}" destId="{382E4B07-6BB8-E74D-A234-C2D2AB624465}" srcOrd="1" destOrd="0" presId="urn:microsoft.com/office/officeart/2008/layout/BendingPictureSemiTransparentText"/>
    <dgm:cxn modelId="{58B86F4C-E71E-074F-B939-732214E3AEAB}" type="presParOf" srcId="{3CAB5DE3-2600-1948-A9F4-9ABC7396277F}" destId="{4029EB15-2139-6849-9465-2329A9492022}" srcOrd="2" destOrd="0" presId="urn:microsoft.com/office/officeart/2008/layout/BendingPictureSemiTransparentText"/>
    <dgm:cxn modelId="{70AF93F6-37A6-1148-B0B1-EBBCEFFA9F04}" type="presParOf" srcId="{4029EB15-2139-6849-9465-2329A9492022}" destId="{07B74B19-5074-DB4E-896D-022A3ED17481}" srcOrd="0" destOrd="0" presId="urn:microsoft.com/office/officeart/2008/layout/BendingPictureSemiTransparentText"/>
    <dgm:cxn modelId="{B17090EC-8AF1-FD48-A409-D7487BEDB3AF}" type="presParOf" srcId="{4029EB15-2139-6849-9465-2329A9492022}" destId="{0F832338-E106-E540-80AB-F8A0373A25E1}" srcOrd="1" destOrd="0" presId="urn:microsoft.com/office/officeart/2008/layout/BendingPictureSemiTransparentText"/>
    <dgm:cxn modelId="{7C426BB7-C7A1-2B40-9452-8D8DDC52B5EC}" type="presParOf" srcId="{3CAB5DE3-2600-1948-A9F4-9ABC7396277F}" destId="{9E2D2012-1597-8E48-AD7C-603763B469F8}" srcOrd="3" destOrd="0" presId="urn:microsoft.com/office/officeart/2008/layout/BendingPictureSemiTransparentText"/>
    <dgm:cxn modelId="{9EB3A27F-95D6-2E47-A020-DD52B0ACE0D1}" type="presParOf" srcId="{3CAB5DE3-2600-1948-A9F4-9ABC7396277F}" destId="{A60D551B-EFD9-2A44-86B1-DEE59AE2F535}" srcOrd="4" destOrd="0" presId="urn:microsoft.com/office/officeart/2008/layout/BendingPictureSemiTransparentText"/>
    <dgm:cxn modelId="{9DFFC490-2820-DD4C-AF94-61464E4F839D}" type="presParOf" srcId="{A60D551B-EFD9-2A44-86B1-DEE59AE2F535}" destId="{A66340D7-55CC-4B41-AB16-D92DE0BEAD21}" srcOrd="0" destOrd="0" presId="urn:microsoft.com/office/officeart/2008/layout/BendingPictureSemiTransparentText"/>
    <dgm:cxn modelId="{F825FCAF-F0D8-F141-8F7B-DC4107ADECBF}" type="presParOf" srcId="{A60D551B-EFD9-2A44-86B1-DEE59AE2F535}" destId="{94813180-9201-0A4E-B261-BD3D458494D4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38509-F45F-5945-83C2-2EF6E442A416}">
      <dsp:nvSpPr>
        <dsp:cNvPr id="0" name=""/>
        <dsp:cNvSpPr/>
      </dsp:nvSpPr>
      <dsp:spPr>
        <a:xfrm>
          <a:off x="2516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F8-6969-D348-BFAC-07150EFA3AF1}">
      <dsp:nvSpPr>
        <dsp:cNvPr id="0" name=""/>
        <dsp:cNvSpPr/>
      </dsp:nvSpPr>
      <dsp:spPr>
        <a:xfrm>
          <a:off x="2516" y="1915267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1. Preprocessing</a:t>
          </a:r>
          <a:endParaRPr lang="en-US" sz="2400" kern="1200" dirty="0"/>
        </a:p>
      </dsp:txBody>
      <dsp:txXfrm>
        <a:off x="2516" y="1915267"/>
        <a:ext cx="2690213" cy="553399"/>
      </dsp:txXfrm>
    </dsp:sp>
    <dsp:sp modelId="{07B74B19-5074-DB4E-896D-022A3ED17481}">
      <dsp:nvSpPr>
        <dsp:cNvPr id="0" name=""/>
        <dsp:cNvSpPr/>
      </dsp:nvSpPr>
      <dsp:spPr>
        <a:xfrm>
          <a:off x="2967123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32338-E106-E540-80AB-F8A0373A25E1}">
      <dsp:nvSpPr>
        <dsp:cNvPr id="0" name=""/>
        <dsp:cNvSpPr/>
      </dsp:nvSpPr>
      <dsp:spPr>
        <a:xfrm>
          <a:off x="2967123" y="1927137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2. Bedpost</a:t>
          </a:r>
          <a:endParaRPr lang="en-US" sz="2400" kern="1200" dirty="0"/>
        </a:p>
      </dsp:txBody>
      <dsp:txXfrm>
        <a:off x="2967123" y="1927137"/>
        <a:ext cx="2690213" cy="553399"/>
      </dsp:txXfrm>
    </dsp:sp>
    <dsp:sp modelId="{980CCEF1-DD32-B942-914D-4FC68F4DC8BE}">
      <dsp:nvSpPr>
        <dsp:cNvPr id="0" name=""/>
        <dsp:cNvSpPr/>
      </dsp:nvSpPr>
      <dsp:spPr>
        <a:xfrm>
          <a:off x="5931731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A837-5AF9-4F47-9A7D-AD7935138083}">
      <dsp:nvSpPr>
        <dsp:cNvPr id="0" name=""/>
        <dsp:cNvSpPr/>
      </dsp:nvSpPr>
      <dsp:spPr>
        <a:xfrm>
          <a:off x="5931731" y="1939008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3. Tract construction</a:t>
          </a:r>
          <a:endParaRPr lang="en-US" sz="2400" kern="1200" dirty="0"/>
        </a:p>
      </dsp:txBody>
      <dsp:txXfrm>
        <a:off x="5931731" y="1939008"/>
        <a:ext cx="2690213" cy="553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38509-F45F-5945-83C2-2EF6E442A416}">
      <dsp:nvSpPr>
        <dsp:cNvPr id="0" name=""/>
        <dsp:cNvSpPr/>
      </dsp:nvSpPr>
      <dsp:spPr>
        <a:xfrm>
          <a:off x="2516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F8-6969-D348-BFAC-07150EFA3AF1}">
      <dsp:nvSpPr>
        <dsp:cNvPr id="0" name=""/>
        <dsp:cNvSpPr/>
      </dsp:nvSpPr>
      <dsp:spPr>
        <a:xfrm>
          <a:off x="2516" y="1915267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1. Image Correction</a:t>
          </a:r>
          <a:endParaRPr lang="en-US" sz="2500" kern="1200" dirty="0"/>
        </a:p>
      </dsp:txBody>
      <dsp:txXfrm>
        <a:off x="2516" y="1915267"/>
        <a:ext cx="2690213" cy="553399"/>
      </dsp:txXfrm>
    </dsp:sp>
    <dsp:sp modelId="{07B74B19-5074-DB4E-896D-022A3ED17481}">
      <dsp:nvSpPr>
        <dsp:cNvPr id="0" name=""/>
        <dsp:cNvSpPr/>
      </dsp:nvSpPr>
      <dsp:spPr>
        <a:xfrm>
          <a:off x="2967123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32338-E106-E540-80AB-F8A0373A25E1}">
      <dsp:nvSpPr>
        <dsp:cNvPr id="0" name=""/>
        <dsp:cNvSpPr/>
      </dsp:nvSpPr>
      <dsp:spPr>
        <a:xfrm>
          <a:off x="2967123" y="1927137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2. Registration</a:t>
          </a:r>
          <a:endParaRPr lang="en-US" sz="2500" kern="1200" dirty="0"/>
        </a:p>
      </dsp:txBody>
      <dsp:txXfrm>
        <a:off x="2967123" y="1927137"/>
        <a:ext cx="2690213" cy="553399"/>
      </dsp:txXfrm>
    </dsp:sp>
    <dsp:sp modelId="{A66340D7-55CC-4B41-AB16-D92DE0BEAD21}">
      <dsp:nvSpPr>
        <dsp:cNvPr id="0" name=""/>
        <dsp:cNvSpPr/>
      </dsp:nvSpPr>
      <dsp:spPr>
        <a:xfrm>
          <a:off x="5931731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13180-9201-0A4E-B261-BD3D458494D4}">
      <dsp:nvSpPr>
        <dsp:cNvPr id="0" name=""/>
        <dsp:cNvSpPr/>
      </dsp:nvSpPr>
      <dsp:spPr>
        <a:xfrm>
          <a:off x="5931731" y="1924260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3. Tensor Fitting</a:t>
          </a:r>
          <a:endParaRPr lang="en-US" sz="2500" kern="1200" dirty="0"/>
        </a:p>
      </dsp:txBody>
      <dsp:txXfrm>
        <a:off x="5931731" y="1924260"/>
        <a:ext cx="2690213" cy="553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16484-9DB7-6B47-86FC-DE382D33638E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EF010-9C93-6E49-BA65-1352AEEBB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13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37A2C-AA71-BF4A-B873-79784462DC1E}" type="datetimeFigureOut">
              <a:rPr lang="en-US" smtClean="0"/>
              <a:t>2/27/17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1C392-10D5-8040-9084-3DFD479B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Validated in Alzheimer’s patients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1C392-10D5-8040-9084-3DFD479B52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4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1C392-10D5-8040-9084-3DFD479B52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5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6CC05-A4C6-EC48-80EE-6272DB62B439}" type="datetime1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7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14CD-276E-814E-90B9-1B5E20405648}" type="datetime1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05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7D080-4DE8-9048-ADB4-2298D74C7899}" type="datetime1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4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C2665-68E0-F143-A8EE-FE295BC4B0BC}" type="datetime1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4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9E636-E80D-8048-B365-852A9B7157D4}" type="datetime1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7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451E-01B3-5949-8747-83858DBC9BA4}" type="datetime1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1AFF-314F-9040-BEEB-31E67F424CC0}" type="datetime1">
              <a:rPr lang="en-US" smtClean="0"/>
              <a:t>2/27/17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55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5C91-1078-084F-A992-7B2592EE77CB}" type="datetime1">
              <a:rPr lang="en-US" smtClean="0"/>
              <a:t>2/27/17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5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AFDEB-BE7F-484D-8DEC-3D5F64070BDF}" type="datetime1">
              <a:rPr lang="en-US" smtClean="0"/>
              <a:t>2/27/17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7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BBD19-9265-7944-9DB5-EE542F0B3ECB}" type="datetime1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C27E2-AF6C-6E42-9441-95E305666912}" type="datetime1">
              <a:rPr lang="en-US" smtClean="0"/>
              <a:t>2/27/17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3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DE4E3-F2A1-7146-BBA9-B2D9B6C923DF}" type="datetime1">
              <a:rPr lang="en-US" smtClean="0"/>
              <a:t>2/27/17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rfer.nmr.mgh.harvard.edu/fswiki/MatlabRuntim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rfer.nmr.mgh.harvard.edu/fswiki/BrainstemSubstructures" TargetMode="External"/><Relationship Id="rId3" Type="http://schemas.openxmlformats.org/officeDocument/2006/relationships/hyperlink" Target="https://surfer.nmr.mgh.harvard.edu/fswiki/SurfaceLabelAtla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rfer.nmr.mgh.harvard.edu/fswiki/LongitudinalProcessing" TargetMode="External"/><Relationship Id="rId3" Type="http://schemas.openxmlformats.org/officeDocument/2006/relationships/hyperlink" Target="http://freesurfer.net/fswiki/FsTutorial/QdecGroupAnalysis_freeview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.jpeg"/><Relationship Id="rId5" Type="http://schemas.microsoft.com/office/2007/relationships/hdphoto" Target="../media/hdphoto4.wdp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1597005"/>
            <a:ext cx="7772400" cy="2003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FreeSurfer Class </a:t>
            </a:r>
            <a:r>
              <a:rPr lang="en-US" dirty="0"/>
              <a:t>5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Other Cool FreeSurfer Uses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5867" y="4558376"/>
            <a:ext cx="6400800" cy="157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 smtClean="0"/>
              <a:t>Cat Camacho</a:t>
            </a:r>
          </a:p>
          <a:p>
            <a:pPr algn="r"/>
            <a:r>
              <a:rPr lang="en-US" sz="2800" dirty="0"/>
              <a:t>2</a:t>
            </a:r>
            <a:r>
              <a:rPr lang="en-US" sz="2800" dirty="0" smtClean="0"/>
              <a:t>/27/17</a:t>
            </a:r>
          </a:p>
          <a:p>
            <a:pPr algn="r"/>
            <a:r>
              <a:rPr lang="en-US" sz="2800" dirty="0" smtClean="0"/>
              <a:t>11:00am-12:30pm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" b="74566" l="0" r="100000"/>
                    </a14:imgEffect>
                  </a14:imgLayer>
                </a14:imgProps>
              </a:ext>
            </a:extLst>
          </a:blip>
          <a:srcRect t="-2760" b="25417"/>
          <a:stretch/>
        </p:blipFill>
        <p:spPr>
          <a:xfrm>
            <a:off x="122365" y="3600451"/>
            <a:ext cx="4406226" cy="32635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73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Hippocampal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5703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To run segmentation on an existing subject with an additional T2w scan (recommended):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Or, to use only the existing T1w scan: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Note: </a:t>
            </a:r>
            <a:r>
              <a:rPr lang="en-US" dirty="0" smtClean="0"/>
              <a:t>You will need to install a </a:t>
            </a:r>
            <a:r>
              <a:rPr lang="en-US" dirty="0" err="1" smtClean="0"/>
              <a:t>matlab</a:t>
            </a:r>
            <a:r>
              <a:rPr lang="en-US" dirty="0" smtClean="0"/>
              <a:t> runtime tool before performing subfield segmentation.  That link can be found for free (no license required) here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https://surfer.nmr.mgh.harvard.edu/fswiki/</a:t>
            </a:r>
            <a:r>
              <a:rPr lang="en-US" dirty="0" smtClean="0">
                <a:hlinkClick r:id="rId2"/>
              </a:rPr>
              <a:t>MatlabRuntime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246665"/>
            <a:ext cx="8181806" cy="6074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/>
              <a:t>&gt;&gt; recon-all -s </a:t>
            </a:r>
            <a:r>
              <a:rPr lang="en-US" sz="1500" dirty="0"/>
              <a:t>Meghan </a:t>
            </a:r>
            <a:r>
              <a:rPr lang="en-US" sz="1500" dirty="0" smtClean="0"/>
              <a:t>-</a:t>
            </a:r>
            <a:r>
              <a:rPr lang="en-US" sz="1500" dirty="0"/>
              <a:t>hippocampal-subfields-T1T2 </a:t>
            </a:r>
            <a:r>
              <a:rPr lang="en-US" sz="1500" dirty="0">
                <a:solidFill>
                  <a:schemeClr val="tx1"/>
                </a:solidFill>
              </a:rPr>
              <a:t>/home/catcam1/</a:t>
            </a:r>
            <a:r>
              <a:rPr lang="en-US" sz="1500" dirty="0" err="1">
                <a:solidFill>
                  <a:schemeClr val="tx1"/>
                </a:solidFill>
              </a:rPr>
              <a:t>FS_Class</a:t>
            </a:r>
            <a:r>
              <a:rPr lang="en-US" sz="1500" dirty="0">
                <a:solidFill>
                  <a:schemeClr val="tx1"/>
                </a:solidFill>
              </a:rPr>
              <a:t>/raw/Meghan/Meghan_T2w_1.</a:t>
            </a:r>
            <a:r>
              <a:rPr lang="en-US" sz="1500" dirty="0" smtClean="0">
                <a:solidFill>
                  <a:schemeClr val="tx1"/>
                </a:solidFill>
              </a:rPr>
              <a:t>nii.gz t1t2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3578411"/>
            <a:ext cx="8181806" cy="6074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/>
              <a:t>&gt;&gt; recon-all -s </a:t>
            </a:r>
            <a:r>
              <a:rPr lang="en-US" sz="1500" dirty="0"/>
              <a:t>Meghan </a:t>
            </a:r>
            <a:r>
              <a:rPr lang="en-US" sz="1500" dirty="0" smtClean="0"/>
              <a:t>-</a:t>
            </a:r>
            <a:r>
              <a:rPr lang="en-US" sz="1500" dirty="0"/>
              <a:t>hippocampal-subfields</a:t>
            </a:r>
            <a:r>
              <a:rPr lang="en-US" sz="1500" dirty="0" smtClean="0"/>
              <a:t>-T1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4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QCing</a:t>
            </a:r>
            <a:r>
              <a:rPr lang="en-US" dirty="0" smtClean="0"/>
              <a:t> the hippocampus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891" y="1762668"/>
            <a:ext cx="7696646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Open the following in </a:t>
            </a:r>
            <a:r>
              <a:rPr lang="en-US" dirty="0" err="1" smtClean="0"/>
              <a:t>FreeView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b="1" dirty="0" smtClean="0"/>
              <a:t>Volumes</a:t>
            </a:r>
          </a:p>
          <a:p>
            <a:r>
              <a:rPr lang="en-US" dirty="0" err="1" smtClean="0"/>
              <a:t>mri</a:t>
            </a:r>
            <a:r>
              <a:rPr lang="en-US" dirty="0" smtClean="0"/>
              <a:t>/t1t2.FSspace.mgz (if T2w is used)</a:t>
            </a:r>
          </a:p>
          <a:p>
            <a:r>
              <a:rPr lang="en-US" dirty="0" err="1" smtClean="0"/>
              <a:t>mri</a:t>
            </a:r>
            <a:r>
              <a:rPr lang="en-US" dirty="0" smtClean="0"/>
              <a:t>/T1.mgz</a:t>
            </a:r>
          </a:p>
          <a:p>
            <a:pPr marL="0" indent="0">
              <a:buNone/>
            </a:pPr>
            <a:r>
              <a:rPr lang="en-US" b="1" dirty="0" smtClean="0"/>
              <a:t>Segmentation</a:t>
            </a:r>
          </a:p>
          <a:p>
            <a:r>
              <a:rPr lang="en-US" dirty="0" err="1" smtClean="0"/>
              <a:t>mri</a:t>
            </a:r>
            <a:r>
              <a:rPr lang="en-US" dirty="0" smtClean="0"/>
              <a:t>/*h.hippoSfLabels-T1-t1t2.v10.mgz</a:t>
            </a:r>
          </a:p>
          <a:p>
            <a:pPr lvl="1"/>
            <a:r>
              <a:rPr lang="en-US" dirty="0" smtClean="0"/>
              <a:t>This segmentation is in 0.333mm</a:t>
            </a:r>
            <a:r>
              <a:rPr lang="en-US" baseline="30000" dirty="0" smtClean="0"/>
              <a:t>3</a:t>
            </a:r>
            <a:r>
              <a:rPr lang="en-US" dirty="0" smtClean="0"/>
              <a:t> voxel space.</a:t>
            </a:r>
          </a:p>
          <a:p>
            <a:r>
              <a:rPr lang="en-US" dirty="0" err="1" smtClean="0"/>
              <a:t>mri</a:t>
            </a:r>
            <a:r>
              <a:rPr lang="en-US" dirty="0" smtClean="0"/>
              <a:t>/*h.hippoSfLabels-T1-t1t2.v10.FSvoxelSpace.mgz</a:t>
            </a:r>
          </a:p>
          <a:p>
            <a:pPr lvl="1"/>
            <a:r>
              <a:rPr lang="en-US" dirty="0" smtClean="0"/>
              <a:t>This segmentation is in 1mm</a:t>
            </a:r>
            <a:r>
              <a:rPr lang="en-US" baseline="30000" dirty="0" smtClean="0"/>
              <a:t>3</a:t>
            </a:r>
            <a:r>
              <a:rPr lang="en-US" dirty="0" smtClean="0"/>
              <a:t> voxel space.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Remember, if you can’t see the boundaries, neither can FreeSurfer!</a:t>
            </a:r>
            <a:endParaRPr lang="en-US" i="1" dirty="0"/>
          </a:p>
        </p:txBody>
      </p:sp>
      <p:pic>
        <p:nvPicPr>
          <p:cNvPr id="5" name="Picture 4" descr="Screen Shot 2017-02-26 at 4.4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92" y="2352584"/>
            <a:ext cx="2031509" cy="1840547"/>
          </a:xfrm>
          <a:prstGeom prst="rect">
            <a:avLst/>
          </a:prstGeom>
        </p:spPr>
      </p:pic>
      <p:pic>
        <p:nvPicPr>
          <p:cNvPr id="4" name="Picture 3" descr="Screen Shot 2017-02-26 at 4.49.3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8"/>
          <a:stretch/>
        </p:blipFill>
        <p:spPr>
          <a:xfrm>
            <a:off x="5788103" y="1340876"/>
            <a:ext cx="2037024" cy="177845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6 at 4.57.2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 r="8863"/>
          <a:stretch/>
        </p:blipFill>
        <p:spPr>
          <a:xfrm>
            <a:off x="816444" y="392534"/>
            <a:ext cx="3496056" cy="2894282"/>
          </a:xfrm>
          <a:prstGeom prst="rect">
            <a:avLst/>
          </a:prstGeom>
        </p:spPr>
      </p:pic>
      <p:pic>
        <p:nvPicPr>
          <p:cNvPr id="5" name="Picture 4" descr="Screen Shot 2017-02-26 at 4.57.0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t="13684" r="16624"/>
          <a:stretch/>
        </p:blipFill>
        <p:spPr>
          <a:xfrm>
            <a:off x="816444" y="3677605"/>
            <a:ext cx="3496056" cy="2856349"/>
          </a:xfrm>
          <a:prstGeom prst="rect">
            <a:avLst/>
          </a:prstGeom>
        </p:spPr>
      </p:pic>
      <p:pic>
        <p:nvPicPr>
          <p:cNvPr id="6" name="Picture 5" descr="Screen Shot 2017-02-26 at 4.56.5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" r="12645"/>
          <a:stretch/>
        </p:blipFill>
        <p:spPr>
          <a:xfrm>
            <a:off x="4806158" y="3677605"/>
            <a:ext cx="3475908" cy="2887397"/>
          </a:xfrm>
          <a:prstGeom prst="rect">
            <a:avLst/>
          </a:prstGeom>
        </p:spPr>
      </p:pic>
      <p:pic>
        <p:nvPicPr>
          <p:cNvPr id="7" name="Picture 6" descr="Screen Shot 2017-02-26 at 4.57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58" y="392534"/>
            <a:ext cx="3475908" cy="28942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51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66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Hippocampus subfield data is not stored in the same place as the other stats (</a:t>
            </a:r>
            <a:r>
              <a:rPr lang="en-US" dirty="0" err="1" smtClean="0"/>
              <a:t>idk</a:t>
            </a:r>
            <a:r>
              <a:rPr lang="en-US" dirty="0" smtClean="0"/>
              <a:t> why)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Within each subject’s </a:t>
            </a:r>
            <a:r>
              <a:rPr lang="en-US" dirty="0" err="1" smtClean="0"/>
              <a:t>mri</a:t>
            </a:r>
            <a:r>
              <a:rPr lang="en-US" dirty="0" smtClean="0"/>
              <a:t> folder are 2 text files from which volumetric data can be extracted:</a:t>
            </a:r>
          </a:p>
          <a:p>
            <a:pPr marL="0" indent="0">
              <a:buNone/>
            </a:pPr>
            <a:r>
              <a:rPr lang="en-US" dirty="0" smtClean="0"/>
              <a:t>*h.hippoSfVolumes-T1-t1t2.v10.txt</a:t>
            </a:r>
          </a:p>
        </p:txBody>
      </p:sp>
      <p:pic>
        <p:nvPicPr>
          <p:cNvPr id="4" name="Picture 3" descr="Screen Shot 2017-02-26 at 4.55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2" y="3695135"/>
            <a:ext cx="3270221" cy="2806203"/>
          </a:xfrm>
          <a:prstGeom prst="rect">
            <a:avLst/>
          </a:prstGeom>
        </p:spPr>
      </p:pic>
      <p:pic>
        <p:nvPicPr>
          <p:cNvPr id="9" name="Picture 8" descr="Screen Shot 2017-02-26 at 5.03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9" y="3695135"/>
            <a:ext cx="4063903" cy="27790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2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5076788"/>
            <a:ext cx="7772400" cy="1362075"/>
          </a:xfrm>
        </p:spPr>
        <p:txBody>
          <a:bodyPr/>
          <a:lstStyle/>
          <a:p>
            <a:r>
              <a:rPr lang="en-US" dirty="0" smtClean="0"/>
              <a:t>TRACULA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3576601"/>
            <a:ext cx="7772400" cy="1500187"/>
          </a:xfrm>
        </p:spPr>
        <p:txBody>
          <a:bodyPr/>
          <a:lstStyle/>
          <a:p>
            <a:r>
              <a:rPr lang="en-US" b="1" dirty="0" err="1"/>
              <a:t>TRActs</a:t>
            </a:r>
            <a:r>
              <a:rPr lang="en-US" b="1" dirty="0"/>
              <a:t> Constrained by </a:t>
            </a:r>
            <a:r>
              <a:rPr lang="en-US" b="1" dirty="0" err="1"/>
              <a:t>UnderLying</a:t>
            </a:r>
            <a:r>
              <a:rPr lang="en-US" b="1" dirty="0"/>
              <a:t> Anatomy</a:t>
            </a:r>
            <a:endParaRPr lang="en-US" dirty="0"/>
          </a:p>
        </p:txBody>
      </p:sp>
      <p:pic>
        <p:nvPicPr>
          <p:cNvPr id="6" name="Picture 5" descr="Screen Shot 2017-02-26 at 5.24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97" y="230286"/>
            <a:ext cx="4267688" cy="395569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19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Brief Notes on Diffusion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3970" y="1256464"/>
            <a:ext cx="4078396" cy="408404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Diffusion weighting imaging takes advantage of </a:t>
            </a:r>
            <a:r>
              <a:rPr lang="en-US" dirty="0" smtClean="0">
                <a:solidFill>
                  <a:srgbClr val="4F81BD"/>
                </a:solidFill>
              </a:rPr>
              <a:t>Brownian [r</a:t>
            </a:r>
            <a:r>
              <a:rPr lang="en-US" dirty="0" smtClean="0">
                <a:solidFill>
                  <a:schemeClr val="accent1"/>
                </a:solidFill>
              </a:rPr>
              <a:t>andom] motion in water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 If unrestricted [by surrounding tissue] water moves in a random direction.</a:t>
            </a:r>
          </a:p>
          <a:p>
            <a:r>
              <a:rPr lang="en-US" dirty="0" smtClean="0"/>
              <a:t>If restricted [by surrounding tissue] water follows the path of least resistance.</a:t>
            </a:r>
          </a:p>
          <a:p>
            <a:pPr marL="0" indent="0">
              <a:buNone/>
            </a:pPr>
            <a:r>
              <a:rPr lang="en-US" dirty="0" smtClean="0"/>
              <a:t>With this knowledge, we can </a:t>
            </a:r>
            <a:r>
              <a:rPr lang="en-US" dirty="0" smtClean="0">
                <a:solidFill>
                  <a:srgbClr val="4F81BD"/>
                </a:solidFill>
              </a:rPr>
              <a:t>infer tissue properties</a:t>
            </a:r>
            <a:r>
              <a:rPr lang="en-US" dirty="0" smtClean="0"/>
              <a:t>, including physical connectivity between brain regions, </a:t>
            </a:r>
            <a:r>
              <a:rPr lang="en-US" dirty="0" smtClean="0">
                <a:solidFill>
                  <a:srgbClr val="4F81BD"/>
                </a:solidFill>
              </a:rPr>
              <a:t>by measure the water in many directions and fitting paths from the resulting information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576" y="5672665"/>
            <a:ext cx="1249966" cy="1106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533" y="3738286"/>
            <a:ext cx="3555333" cy="17421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1" y="5608854"/>
            <a:ext cx="6976463" cy="12229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7366" r="11044"/>
          <a:stretch/>
        </p:blipFill>
        <p:spPr>
          <a:xfrm>
            <a:off x="6513456" y="1381572"/>
            <a:ext cx="2556469" cy="211275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794" y="1518340"/>
            <a:ext cx="2525838" cy="18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54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11" y="1323302"/>
            <a:ext cx="8229600" cy="5322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Fully automated diffusion processing and probabilistic </a:t>
            </a:r>
            <a:r>
              <a:rPr lang="en-US" sz="1800" dirty="0" err="1" smtClean="0"/>
              <a:t>tractography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Pros</a:t>
            </a:r>
          </a:p>
          <a:p>
            <a:r>
              <a:rPr lang="en-US" sz="1800" dirty="0" smtClean="0"/>
              <a:t>Easily implemented in large datasets without manual</a:t>
            </a:r>
          </a:p>
          <a:p>
            <a:r>
              <a:rPr lang="en-US" sz="1800" dirty="0" smtClean="0"/>
              <a:t>Incorporates recon-all outputs to improve preprocessing and provide subject-specific anatomical ROIs</a:t>
            </a:r>
          </a:p>
          <a:p>
            <a:r>
              <a:rPr lang="en-US" sz="1800" dirty="0" smtClean="0"/>
              <a:t>Uses atlases to infer spatial estimates (sound familiar?)</a:t>
            </a:r>
          </a:p>
          <a:p>
            <a:r>
              <a:rPr lang="en-US" sz="1800" dirty="0" smtClean="0"/>
              <a:t>Produces whole tract  and voxel-wise tract information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Cons</a:t>
            </a:r>
          </a:p>
          <a:p>
            <a:r>
              <a:rPr lang="en-US" sz="1800" dirty="0" smtClean="0"/>
              <a:t>Processing time (really needs to be run on a cluster)</a:t>
            </a:r>
          </a:p>
          <a:p>
            <a:pPr lvl="1"/>
            <a:r>
              <a:rPr lang="en-US" sz="1800" dirty="0" smtClean="0"/>
              <a:t>can take 12-24 hours on a single core per subject</a:t>
            </a:r>
          </a:p>
          <a:p>
            <a:r>
              <a:rPr lang="en-US" sz="1800" dirty="0" smtClean="0"/>
              <a:t>Depending on your personal preferences, there are many more</a:t>
            </a:r>
          </a:p>
          <a:p>
            <a:pPr lvl="1"/>
            <a:r>
              <a:rPr lang="en-US" sz="1800" dirty="0" smtClean="0"/>
              <a:t>Made on adults</a:t>
            </a:r>
          </a:p>
          <a:p>
            <a:pPr lvl="1"/>
            <a:r>
              <a:rPr lang="en-US" sz="1800" dirty="0" smtClean="0"/>
              <a:t>Dependent on good FS outputs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TRACULA </a:t>
            </a:r>
            <a:r>
              <a:rPr lang="en-US" sz="1800" dirty="0"/>
              <a:t>Landing page: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https</a:t>
            </a:r>
            <a:r>
              <a:rPr lang="en-US" sz="1800" dirty="0"/>
              <a:t>://</a:t>
            </a:r>
            <a:r>
              <a:rPr lang="en-US" sz="1800" dirty="0" err="1"/>
              <a:t>surfer.nmr.mgh.harvard.edu</a:t>
            </a:r>
            <a:r>
              <a:rPr lang="en-US" sz="1800" dirty="0"/>
              <a:t>/</a:t>
            </a:r>
            <a:r>
              <a:rPr lang="en-US" sz="1800" dirty="0" err="1"/>
              <a:t>fswiki</a:t>
            </a:r>
            <a:r>
              <a:rPr lang="en-US" sz="1800" dirty="0"/>
              <a:t>/</a:t>
            </a:r>
            <a:r>
              <a:rPr lang="en-US" sz="1800" dirty="0" err="1"/>
              <a:t>Tracula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52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Tracts included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826" y="1600200"/>
            <a:ext cx="4227592" cy="4525963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Corticospinal</a:t>
            </a:r>
            <a:r>
              <a:rPr lang="en-US" dirty="0" smtClean="0"/>
              <a:t> tract (CST)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Inferior longitudinal fasciculus (ILF)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Uncinate</a:t>
            </a:r>
            <a:r>
              <a:rPr lang="en-US" dirty="0" smtClean="0"/>
              <a:t> </a:t>
            </a:r>
            <a:r>
              <a:rPr lang="en-US" dirty="0" err="1" smtClean="0"/>
              <a:t>fasciculous</a:t>
            </a:r>
            <a:r>
              <a:rPr lang="en-US" dirty="0" smtClean="0"/>
              <a:t> (UF)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Anterior thalamic radiation (ATR)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Cingulum</a:t>
            </a:r>
            <a:r>
              <a:rPr lang="en-US" dirty="0" smtClean="0"/>
              <a:t>- cingulate gyrus (</a:t>
            </a:r>
            <a:r>
              <a:rPr lang="en-US" dirty="0" err="1" smtClean="0"/>
              <a:t>supracallosal</a:t>
            </a:r>
            <a:r>
              <a:rPr lang="en-US" dirty="0" smtClean="0"/>
              <a:t>) bundle (CCG)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Cingulum</a:t>
            </a:r>
            <a:r>
              <a:rPr lang="en-US" dirty="0" smtClean="0"/>
              <a:t>- angular (</a:t>
            </a:r>
            <a:r>
              <a:rPr lang="en-US" dirty="0" err="1" smtClean="0"/>
              <a:t>infracallosal</a:t>
            </a:r>
            <a:r>
              <a:rPr lang="en-US" dirty="0" smtClean="0"/>
              <a:t>) bundle (CAB)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Superior longitudinal </a:t>
            </a:r>
            <a:r>
              <a:rPr lang="en-US" dirty="0" err="1" smtClean="0"/>
              <a:t>fasciculous</a:t>
            </a:r>
            <a:r>
              <a:rPr lang="en-US" dirty="0" smtClean="0"/>
              <a:t>-parietal bundle (SLFP)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Superior longitudinal </a:t>
            </a:r>
            <a:r>
              <a:rPr lang="en-US" dirty="0" err="1" smtClean="0"/>
              <a:t>fasciculous</a:t>
            </a:r>
            <a:r>
              <a:rPr lang="en-US" dirty="0" smtClean="0"/>
              <a:t>-temporal bundle (SLFT)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Corpus callosum- forceps major (FMAJ)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Corpus callosum- forceps minor (FMIN)</a:t>
            </a:r>
            <a:endParaRPr lang="en-US" dirty="0"/>
          </a:p>
        </p:txBody>
      </p:sp>
      <p:pic>
        <p:nvPicPr>
          <p:cNvPr id="5" name="Picture 4" descr="Screen Shot 2017-02-26 at 5.57.33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" y="1264867"/>
            <a:ext cx="3243732" cy="2642736"/>
          </a:xfrm>
          <a:prstGeom prst="rect">
            <a:avLst/>
          </a:prstGeom>
        </p:spPr>
      </p:pic>
      <p:pic>
        <p:nvPicPr>
          <p:cNvPr id="6" name="Picture 5" descr="Screen Shot 2017-02-26 at 6.14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24" y="3009852"/>
            <a:ext cx="2633054" cy="317291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0256" y="6293655"/>
            <a:ext cx="855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Yendiki</a:t>
            </a:r>
            <a:r>
              <a:rPr lang="en-US" sz="1100" dirty="0" smtClean="0"/>
              <a:t> </a:t>
            </a:r>
            <a:r>
              <a:rPr lang="en-US" sz="1100" dirty="0"/>
              <a:t>A, </a:t>
            </a:r>
            <a:r>
              <a:rPr lang="en-US" sz="1100" dirty="0" err="1"/>
              <a:t>Panneck</a:t>
            </a:r>
            <a:r>
              <a:rPr lang="en-US" sz="1100" dirty="0"/>
              <a:t> P, </a:t>
            </a:r>
            <a:r>
              <a:rPr lang="en-US" sz="1100" dirty="0" err="1"/>
              <a:t>Srinivasan</a:t>
            </a:r>
            <a:r>
              <a:rPr lang="en-US" sz="1100" dirty="0"/>
              <a:t> P, et al. Automated probabilistic reconstruction of white-matter pathways in health and disease using an atlas of the underlying anatomy. Front </a:t>
            </a:r>
            <a:r>
              <a:rPr lang="en-US" sz="1100" dirty="0" err="1"/>
              <a:t>Neuroinform</a:t>
            </a:r>
            <a:r>
              <a:rPr lang="en-US" sz="1100" dirty="0"/>
              <a:t>. 2011;5:23. doi:10.3389/fninf.2011.00023.</a:t>
            </a:r>
          </a:p>
        </p:txBody>
      </p:sp>
    </p:spTree>
    <p:extLst>
      <p:ext uri="{BB962C8B-B14F-4D97-AF65-F5344CB8AC3E}">
        <p14:creationId xmlns:p14="http://schemas.microsoft.com/office/powerpoint/2010/main" val="2779237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87009058"/>
              </p:ext>
            </p:extLst>
          </p:nvPr>
        </p:nvGraphicFramePr>
        <p:xfrm>
          <a:off x="253958" y="2101018"/>
          <a:ext cx="8624461" cy="2647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75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Steps (~1-2 hours)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61083264"/>
              </p:ext>
            </p:extLst>
          </p:nvPr>
        </p:nvGraphicFramePr>
        <p:xfrm>
          <a:off x="234861" y="2092529"/>
          <a:ext cx="8624461" cy="2647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2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97" y="1417638"/>
            <a:ext cx="5340082" cy="49228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Check in about recon-all</a:t>
            </a:r>
          </a:p>
          <a:p>
            <a:pPr lvl="1"/>
            <a:r>
              <a:rPr lang="en-US" dirty="0" smtClean="0"/>
              <a:t>Any questions?</a:t>
            </a:r>
          </a:p>
          <a:p>
            <a:r>
              <a:rPr lang="en-US" dirty="0" smtClean="0"/>
              <a:t>Multimodal Data</a:t>
            </a:r>
          </a:p>
          <a:p>
            <a:pPr lvl="1"/>
            <a:r>
              <a:rPr lang="en-US" dirty="0" smtClean="0"/>
              <a:t>Using T2w images</a:t>
            </a:r>
          </a:p>
          <a:p>
            <a:pPr lvl="1"/>
            <a:r>
              <a:rPr lang="en-US" dirty="0" smtClean="0"/>
              <a:t>Hippocampal subfields</a:t>
            </a:r>
          </a:p>
          <a:p>
            <a:r>
              <a:rPr lang="en-US" dirty="0" smtClean="0"/>
              <a:t>TRACULA</a:t>
            </a:r>
          </a:p>
          <a:p>
            <a:pPr lvl="1"/>
            <a:r>
              <a:rPr lang="en-US" dirty="0" smtClean="0"/>
              <a:t>Diffusion processing</a:t>
            </a:r>
          </a:p>
          <a:p>
            <a:pPr lvl="1"/>
            <a:r>
              <a:rPr lang="en-US" dirty="0" err="1" smtClean="0"/>
              <a:t>Tractography</a:t>
            </a:r>
            <a:endParaRPr lang="en-US" dirty="0"/>
          </a:p>
          <a:p>
            <a:r>
              <a:rPr lang="en-US" dirty="0" smtClean="0"/>
              <a:t>Other stuff worth mentioning</a:t>
            </a:r>
            <a:endParaRPr lang="en-US" dirty="0"/>
          </a:p>
        </p:txBody>
      </p:sp>
      <p:pic>
        <p:nvPicPr>
          <p:cNvPr id="4" name="Picture 3" descr="Screen Shot 2016-10-28 at 11.34.29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2" b="88462" l="53140" r="96058">
                        <a14:foregroundMark x1="67751" y1="29786" x2="72851" y2="29786"/>
                      </a14:backgroundRemoval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91" t="20803" r="3167" b="18016"/>
          <a:stretch/>
        </p:blipFill>
        <p:spPr>
          <a:xfrm rot="696781">
            <a:off x="4878208" y="3253921"/>
            <a:ext cx="4333758" cy="3095359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Eddy-current compensation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Computing measures of head motion during the DWI scan </a:t>
            </a:r>
            <a:r>
              <a:rPr lang="en-US" dirty="0" smtClean="0"/>
              <a:t>(see </a:t>
            </a:r>
            <a:r>
              <a:rPr lang="en-US" dirty="0" err="1" smtClean="0"/>
              <a:t>Yendiki</a:t>
            </a:r>
            <a:r>
              <a:rPr lang="en-US" dirty="0" smtClean="0"/>
              <a:t> 2013)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Intra-subject registration (individual DWI to individual T1)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Inter-subject registration (individual T1 to a common template space)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Creation of cortical and white-matter masks from FreeSurfer reconstructions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Tensor fitting for extraction of tensor-based measures (FA, MD,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Computing anatomical priors for white-matter pathways from the TRACULA atlas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 Shot 2017-02-26 at 5.55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17638"/>
            <a:ext cx="3207330" cy="2362019"/>
          </a:xfrm>
          <a:prstGeom prst="rect">
            <a:avLst/>
          </a:prstGeom>
        </p:spPr>
      </p:pic>
      <p:pic>
        <p:nvPicPr>
          <p:cNvPr id="6" name="Picture 5" descr="Screen Shot 2017-02-26 at 5.57.33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398" y="3779657"/>
            <a:ext cx="3003909" cy="24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90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5026" y="1341642"/>
            <a:ext cx="4101774" cy="5014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Found in Subject Folder/</a:t>
            </a:r>
            <a:r>
              <a:rPr lang="en-US" sz="1600" dirty="0" err="1" smtClean="0"/>
              <a:t>dmri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Tensor-fitting outputs:</a:t>
            </a:r>
          </a:p>
          <a:p>
            <a:pPr lvl="1"/>
            <a:r>
              <a:rPr lang="en-US" sz="1600" dirty="0" smtClean="0"/>
              <a:t>dtifit_V1 </a:t>
            </a:r>
            <a:r>
              <a:rPr lang="en-US" sz="1600" dirty="0"/>
              <a:t>- 1st eigenvector </a:t>
            </a:r>
          </a:p>
          <a:p>
            <a:pPr lvl="1"/>
            <a:r>
              <a:rPr lang="en-US" sz="1600" dirty="0" smtClean="0"/>
              <a:t>dtifit_V2 </a:t>
            </a:r>
            <a:r>
              <a:rPr lang="en-US" sz="1600" dirty="0"/>
              <a:t>- 2nd eigenvector </a:t>
            </a:r>
          </a:p>
          <a:p>
            <a:pPr lvl="1"/>
            <a:r>
              <a:rPr lang="en-US" sz="1600" dirty="0" smtClean="0"/>
              <a:t>dtifit_V3 </a:t>
            </a:r>
            <a:r>
              <a:rPr lang="en-US" sz="1600" dirty="0"/>
              <a:t>- 3rd eigenvector </a:t>
            </a:r>
          </a:p>
          <a:p>
            <a:pPr lvl="1"/>
            <a:r>
              <a:rPr lang="en-US" sz="1600" dirty="0" smtClean="0"/>
              <a:t>dtifit_L1 </a:t>
            </a:r>
            <a:r>
              <a:rPr lang="en-US" sz="1600" dirty="0"/>
              <a:t>- 1st eigenvalue </a:t>
            </a:r>
          </a:p>
          <a:p>
            <a:pPr lvl="1"/>
            <a:r>
              <a:rPr lang="en-US" sz="1600" dirty="0" smtClean="0"/>
              <a:t>dtifit_L2 </a:t>
            </a:r>
            <a:r>
              <a:rPr lang="en-US" sz="1600" dirty="0"/>
              <a:t>- 2nd eigenvalue </a:t>
            </a:r>
          </a:p>
          <a:p>
            <a:pPr lvl="1"/>
            <a:r>
              <a:rPr lang="en-US" sz="1600" dirty="0" smtClean="0"/>
              <a:t>dtifit_L3 </a:t>
            </a:r>
            <a:r>
              <a:rPr lang="en-US" sz="1600" dirty="0"/>
              <a:t>- 3rd eigenvalue </a:t>
            </a:r>
            <a:endParaRPr lang="en-US" sz="1600" dirty="0" smtClean="0"/>
          </a:p>
          <a:p>
            <a:r>
              <a:rPr lang="en-US" sz="1600" dirty="0" smtClean="0"/>
              <a:t>Preprocessing general outputs:</a:t>
            </a:r>
            <a:endParaRPr lang="en-US" sz="1600" dirty="0"/>
          </a:p>
          <a:p>
            <a:pPr lvl="1"/>
            <a:r>
              <a:rPr lang="en-US" sz="1600" dirty="0" err="1" smtClean="0"/>
              <a:t>dtifit_MD</a:t>
            </a:r>
            <a:r>
              <a:rPr lang="en-US" sz="1600" dirty="0" smtClean="0"/>
              <a:t> </a:t>
            </a:r>
            <a:r>
              <a:rPr lang="en-US" sz="1600" dirty="0"/>
              <a:t>- mean diffusivity </a:t>
            </a:r>
          </a:p>
          <a:p>
            <a:pPr lvl="1"/>
            <a:r>
              <a:rPr lang="en-US" sz="1600" dirty="0" err="1" smtClean="0"/>
              <a:t>dtifit_FA</a:t>
            </a:r>
            <a:r>
              <a:rPr lang="en-US" sz="1600" dirty="0" smtClean="0"/>
              <a:t> </a:t>
            </a:r>
            <a:r>
              <a:rPr lang="en-US" sz="1600" dirty="0"/>
              <a:t>- fractional anisotropy </a:t>
            </a:r>
          </a:p>
          <a:p>
            <a:pPr lvl="1"/>
            <a:r>
              <a:rPr lang="en-US" sz="1600" dirty="0" err="1" smtClean="0"/>
              <a:t>dtifit_MO</a:t>
            </a:r>
            <a:r>
              <a:rPr lang="en-US" sz="1600" dirty="0" smtClean="0"/>
              <a:t> </a:t>
            </a:r>
            <a:r>
              <a:rPr lang="en-US" sz="1600" dirty="0"/>
              <a:t>- mode of the anisotropy </a:t>
            </a:r>
            <a:endParaRPr lang="en-US" sz="1600" dirty="0" smtClean="0"/>
          </a:p>
          <a:p>
            <a:pPr lvl="1"/>
            <a:r>
              <a:rPr lang="en-US" sz="1600" dirty="0" smtClean="0"/>
              <a:t>dtifit_S0 </a:t>
            </a:r>
            <a:r>
              <a:rPr lang="en-US" sz="1600" dirty="0"/>
              <a:t>- raw T2 signal with no diffusion weighting </a:t>
            </a:r>
            <a:endParaRPr lang="en-US" sz="1600" dirty="0" smtClean="0"/>
          </a:p>
          <a:p>
            <a:r>
              <a:rPr lang="en-US" sz="1600" dirty="0" smtClean="0"/>
              <a:t>Motion outputs:</a:t>
            </a:r>
          </a:p>
          <a:p>
            <a:pPr lvl="1"/>
            <a:r>
              <a:rPr lang="en-US" sz="1600" dirty="0" err="1" smtClean="0"/>
              <a:t>dwi_motion.txt</a:t>
            </a:r>
            <a:endParaRPr lang="en-US" sz="1600" dirty="0" smtClean="0"/>
          </a:p>
          <a:p>
            <a:pPr lvl="1"/>
            <a:r>
              <a:rPr lang="en-US" sz="1600" dirty="0" err="1" smtClean="0"/>
              <a:t>dwi_snr.txt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Screen Shot 2017-02-27 at 9.02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92" y="4246359"/>
            <a:ext cx="2016314" cy="2475116"/>
          </a:xfrm>
          <a:prstGeom prst="rect">
            <a:avLst/>
          </a:prstGeom>
        </p:spPr>
      </p:pic>
      <p:pic>
        <p:nvPicPr>
          <p:cNvPr id="6" name="Picture 5" descr="Screen Shot 2017-02-27 at 9.02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8" y="4175568"/>
            <a:ext cx="2065367" cy="2545907"/>
          </a:xfrm>
          <a:prstGeom prst="rect">
            <a:avLst/>
          </a:prstGeom>
        </p:spPr>
      </p:pic>
      <p:pic>
        <p:nvPicPr>
          <p:cNvPr id="7" name="Picture 6" descr="Screen Shot 2017-02-27 at 9.02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16" y="1417638"/>
            <a:ext cx="1741997" cy="2207847"/>
          </a:xfrm>
          <a:prstGeom prst="rect">
            <a:avLst/>
          </a:prstGeom>
        </p:spPr>
      </p:pic>
      <p:pic>
        <p:nvPicPr>
          <p:cNvPr id="9" name="Picture 8" descr="Screen Shot 2017-02-27 at 9.01.3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" y="1417638"/>
            <a:ext cx="1824123" cy="2207847"/>
          </a:xfrm>
          <a:prstGeom prst="rect">
            <a:avLst/>
          </a:prstGeom>
        </p:spPr>
      </p:pic>
      <p:pic>
        <p:nvPicPr>
          <p:cNvPr id="8" name="Picture 7" descr="Screen Shot 2017-02-27 at 9.01.45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22" y="3139179"/>
            <a:ext cx="1467027" cy="18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85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and Stick Model Fitting</a:t>
            </a:r>
            <a:br>
              <a:rPr lang="en-US" dirty="0" smtClean="0"/>
            </a:br>
            <a:r>
              <a:rPr lang="en-US" dirty="0" smtClean="0"/>
              <a:t>BEDPOSTX (8-15 hours)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Outputs are in </a:t>
            </a:r>
            <a:r>
              <a:rPr lang="en-US" i="1" dirty="0" err="1" smtClean="0"/>
              <a:t>dmri.bedpostX</a:t>
            </a:r>
            <a:endParaRPr lang="en-US" i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BEDPOSTX stands for </a:t>
            </a:r>
            <a:r>
              <a:rPr lang="en-US" dirty="0"/>
              <a:t>Bayesian Estimation of Diffusion Parameters Obtained using Sampling </a:t>
            </a:r>
            <a:r>
              <a:rPr lang="en-US" dirty="0" smtClean="0"/>
              <a:t>Techniques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technique allows modeling of crossing fibers within each voxel by running Markov Chain Monte Carlo sampling to build up distributions of diffusion parameters at each voxel.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0256" y="6293655"/>
            <a:ext cx="855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Behrens </a:t>
            </a:r>
            <a:r>
              <a:rPr lang="en-US" sz="1100" dirty="0"/>
              <a:t>TEJ, Berg HJ, </a:t>
            </a:r>
            <a:r>
              <a:rPr lang="en-US" sz="1100" dirty="0" err="1"/>
              <a:t>Jbabdi</a:t>
            </a:r>
            <a:r>
              <a:rPr lang="en-US" sz="1100" dirty="0"/>
              <a:t> S, </a:t>
            </a:r>
            <a:r>
              <a:rPr lang="en-US" sz="1100" dirty="0" err="1"/>
              <a:t>Rushworth</a:t>
            </a:r>
            <a:r>
              <a:rPr lang="en-US" sz="1100" dirty="0"/>
              <a:t> MFS, </a:t>
            </a:r>
            <a:r>
              <a:rPr lang="en-US" sz="1100" dirty="0" err="1"/>
              <a:t>Woolrich</a:t>
            </a:r>
            <a:r>
              <a:rPr lang="en-US" sz="1100" dirty="0"/>
              <a:t> MW. Probabilistic diffusion </a:t>
            </a:r>
            <a:r>
              <a:rPr lang="en-US" sz="1100" dirty="0" err="1"/>
              <a:t>tractography</a:t>
            </a:r>
            <a:r>
              <a:rPr lang="en-US" sz="1100" dirty="0"/>
              <a:t> with multiple </a:t>
            </a:r>
            <a:r>
              <a:rPr lang="en-US" sz="1100" dirty="0" err="1"/>
              <a:t>fibre</a:t>
            </a:r>
            <a:r>
              <a:rPr lang="en-US" sz="1100" dirty="0"/>
              <a:t> orientations: What can we gain? </a:t>
            </a:r>
            <a:r>
              <a:rPr lang="en-US" sz="1100" dirty="0" err="1"/>
              <a:t>Neuroimage</a:t>
            </a:r>
            <a:r>
              <a:rPr lang="en-US" sz="1100" dirty="0"/>
              <a:t>. 2007;34(1):144-155. doi:10.1016/j.neuroimage.2006.09.018.</a:t>
            </a:r>
          </a:p>
        </p:txBody>
      </p:sp>
      <p:pic>
        <p:nvPicPr>
          <p:cNvPr id="6" name="Picture 5" descr="Screen Shot 2017-02-27 at 9.04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68" y="1882205"/>
            <a:ext cx="4299668" cy="37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12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 (tract)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0051" y="1600200"/>
            <a:ext cx="4596748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TRACULA takes the two endpoints designating one and the “source” and the other as the “target”.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Next, using the control points set by reconciling the atlas with the underlying anatomy, it probabilistically constructs the tracts.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Final tracts (saved for each hemisphere) are found in the </a:t>
            </a:r>
            <a:r>
              <a:rPr lang="en-US" dirty="0" err="1" smtClean="0"/>
              <a:t>dpath</a:t>
            </a:r>
            <a:r>
              <a:rPr lang="en-US" dirty="0" smtClean="0"/>
              <a:t> folder can be viewed in </a:t>
            </a:r>
            <a:r>
              <a:rPr lang="en-US" dirty="0" err="1" smtClean="0"/>
              <a:t>freeview</a:t>
            </a:r>
            <a:endParaRPr lang="en-US" dirty="0"/>
          </a:p>
        </p:txBody>
      </p:sp>
      <p:pic>
        <p:nvPicPr>
          <p:cNvPr id="4" name="Picture 3" descr="Screen Shot 2017-02-27 at 8.10.5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0" t="4810" r="9516" b="22756"/>
          <a:stretch/>
        </p:blipFill>
        <p:spPr>
          <a:xfrm>
            <a:off x="484369" y="1600200"/>
            <a:ext cx="3143271" cy="2535441"/>
          </a:xfrm>
          <a:prstGeom prst="rect">
            <a:avLst/>
          </a:prstGeom>
        </p:spPr>
      </p:pic>
      <p:pic>
        <p:nvPicPr>
          <p:cNvPr id="5" name="Picture 4" descr="Screen Shot 2017-02-27 at 8.03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369" y="4135641"/>
            <a:ext cx="3143271" cy="211210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21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TRACULA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config</a:t>
            </a:r>
            <a:r>
              <a:rPr lang="en-US" dirty="0" smtClean="0"/>
              <a:t> file (example in class repo)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preprocessing: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bedpost: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pathway reconstruction: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Extract stats: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3487231"/>
            <a:ext cx="8181806" cy="6074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/>
              <a:t>&gt;&gt; </a:t>
            </a:r>
            <a:r>
              <a:rPr lang="en-US" sz="1400" dirty="0" err="1"/>
              <a:t>trac</a:t>
            </a:r>
            <a:r>
              <a:rPr lang="en-US" sz="1400" dirty="0"/>
              <a:t>-all -c /path/to/</a:t>
            </a:r>
            <a:r>
              <a:rPr lang="en-US" sz="1400" dirty="0" err="1"/>
              <a:t>tracula_config.txt</a:t>
            </a:r>
            <a:r>
              <a:rPr lang="en-US" sz="1400" dirty="0"/>
              <a:t> </a:t>
            </a:r>
            <a:r>
              <a:rPr lang="en-US" sz="1400" dirty="0" smtClean="0"/>
              <a:t>-</a:t>
            </a:r>
            <a:r>
              <a:rPr lang="en-US" sz="1400" dirty="0" err="1" smtClean="0"/>
              <a:t>bedp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5776826"/>
            <a:ext cx="8181806" cy="6074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/>
              <a:t>&gt;&gt; </a:t>
            </a:r>
            <a:r>
              <a:rPr lang="en-US" sz="1400" dirty="0" err="1"/>
              <a:t>trac</a:t>
            </a:r>
            <a:r>
              <a:rPr lang="en-US" sz="1400" dirty="0"/>
              <a:t>-all -c /path/to/</a:t>
            </a:r>
            <a:r>
              <a:rPr lang="en-US" sz="1400" dirty="0" err="1"/>
              <a:t>tracula_config.txt</a:t>
            </a:r>
            <a:r>
              <a:rPr lang="en-US" sz="1400" dirty="0"/>
              <a:t> </a:t>
            </a:r>
            <a:r>
              <a:rPr lang="en-US" sz="1400" dirty="0" smtClean="0"/>
              <a:t>-stat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645212"/>
            <a:ext cx="8181806" cy="6074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/>
              <a:t>&gt;&gt; </a:t>
            </a:r>
            <a:r>
              <a:rPr lang="en-US" sz="1400" dirty="0" err="1"/>
              <a:t>trac</a:t>
            </a:r>
            <a:r>
              <a:rPr lang="en-US" sz="1400" dirty="0"/>
              <a:t>-all -c /path/to/</a:t>
            </a:r>
            <a:r>
              <a:rPr lang="en-US" sz="1400" dirty="0" err="1"/>
              <a:t>tracula_config.txt</a:t>
            </a:r>
            <a:r>
              <a:rPr lang="en-US" sz="1400" dirty="0"/>
              <a:t> -</a:t>
            </a:r>
            <a:r>
              <a:rPr lang="en-US" sz="1400" dirty="0" smtClean="0"/>
              <a:t>path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342278"/>
            <a:ext cx="8181806" cy="6074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/>
              <a:t>&gt;&gt; </a:t>
            </a:r>
            <a:r>
              <a:rPr lang="en-US" sz="1600" dirty="0" err="1"/>
              <a:t>trac</a:t>
            </a:r>
            <a:r>
              <a:rPr lang="en-US" sz="1600" dirty="0"/>
              <a:t>-all -c </a:t>
            </a:r>
            <a:r>
              <a:rPr lang="en-US" sz="1600" dirty="0" smtClean="0"/>
              <a:t>/path/to/</a:t>
            </a:r>
            <a:r>
              <a:rPr lang="en-US" sz="1600" dirty="0" err="1"/>
              <a:t>tracula_config.txt</a:t>
            </a:r>
            <a:r>
              <a:rPr lang="en-US" sz="1600" dirty="0"/>
              <a:t> -prep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14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FreeSurfer things worth mentioning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FreeSurfer outputs are well integrated into other processing programs and languages:</a:t>
            </a:r>
          </a:p>
          <a:p>
            <a:pPr lvl="1"/>
            <a:r>
              <a:rPr lang="en-US" dirty="0" smtClean="0"/>
              <a:t>CONN</a:t>
            </a:r>
          </a:p>
          <a:p>
            <a:pPr lvl="1"/>
            <a:r>
              <a:rPr lang="en-US" dirty="0" smtClean="0"/>
              <a:t>AFQ</a:t>
            </a:r>
          </a:p>
          <a:p>
            <a:pPr lvl="1"/>
            <a:r>
              <a:rPr lang="en-US" dirty="0" err="1" smtClean="0"/>
              <a:t>NiPype</a:t>
            </a:r>
            <a:endParaRPr lang="en-US" dirty="0" smtClean="0"/>
          </a:p>
          <a:p>
            <a:pPr lvl="1"/>
            <a:r>
              <a:rPr lang="en-US" dirty="0" smtClean="0"/>
              <a:t>FSL</a:t>
            </a:r>
          </a:p>
          <a:p>
            <a:pPr lvl="1"/>
            <a:r>
              <a:rPr lang="en-US" dirty="0" smtClean="0"/>
              <a:t>GAT</a:t>
            </a:r>
          </a:p>
          <a:p>
            <a:pPr lvl="1"/>
            <a:r>
              <a:rPr lang="en-US" dirty="0" smtClean="0"/>
              <a:t>And many more!</a:t>
            </a:r>
          </a:p>
          <a:p>
            <a:r>
              <a:rPr lang="en-US" dirty="0" smtClean="0"/>
              <a:t>There are functionally-derived atlases for the both the cerebellum and the rest of the brain (see Yeo 2012)</a:t>
            </a:r>
          </a:p>
          <a:p>
            <a:r>
              <a:rPr lang="en-US" dirty="0" smtClean="0"/>
              <a:t>You can segment the </a:t>
            </a:r>
            <a:r>
              <a:rPr lang="en-US" b="1" dirty="0" smtClean="0"/>
              <a:t>brainstem</a:t>
            </a:r>
            <a:r>
              <a:rPr lang="en-US" dirty="0" smtClean="0"/>
              <a:t> just like </a:t>
            </a:r>
            <a:r>
              <a:rPr lang="en-US" dirty="0"/>
              <a:t>the hippocampus: </a:t>
            </a:r>
            <a:r>
              <a:rPr lang="en-US" dirty="0">
                <a:hlinkClick r:id="rId2"/>
              </a:rPr>
              <a:t>https://surfer.nmr.mgh.harvard.edu/fswiki/</a:t>
            </a:r>
            <a:r>
              <a:rPr lang="en-US" dirty="0" smtClean="0">
                <a:hlinkClick r:id="rId2"/>
              </a:rPr>
              <a:t>BrainstemSubstructures</a:t>
            </a:r>
            <a:endParaRPr lang="en-US" dirty="0"/>
          </a:p>
          <a:p>
            <a:r>
              <a:rPr lang="en-US" dirty="0" smtClean="0"/>
              <a:t>You can </a:t>
            </a:r>
            <a:r>
              <a:rPr lang="en-US" b="1" dirty="0" smtClean="0"/>
              <a:t>make your </a:t>
            </a:r>
            <a:r>
              <a:rPr lang="en-US" b="1" dirty="0"/>
              <a:t>own atlases</a:t>
            </a:r>
            <a:r>
              <a:rPr lang="en-US" dirty="0"/>
              <a:t>, too! </a:t>
            </a:r>
            <a:r>
              <a:rPr lang="en-US" dirty="0">
                <a:hlinkClick r:id="rId3"/>
              </a:rPr>
              <a:t>https://surfer.nmr.mgh.harvard.edu/fswiki/</a:t>
            </a:r>
            <a:r>
              <a:rPr lang="en-US" dirty="0" smtClean="0">
                <a:hlinkClick r:id="rId3"/>
              </a:rPr>
              <a:t>SurfaceLabelAtlas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0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There is a </a:t>
            </a:r>
            <a:r>
              <a:rPr lang="en-US" b="1" dirty="0"/>
              <a:t>longitudinal pipeline </a:t>
            </a:r>
            <a:r>
              <a:rPr lang="en-US" dirty="0"/>
              <a:t>built in for the whole brain </a:t>
            </a:r>
            <a:r>
              <a:rPr lang="en-US" dirty="0" err="1"/>
              <a:t>parcellation</a:t>
            </a:r>
            <a:r>
              <a:rPr lang="en-US" dirty="0"/>
              <a:t> and the hippocampus: </a:t>
            </a:r>
            <a:r>
              <a:rPr lang="en-US" dirty="0">
                <a:hlinkClick r:id="rId2"/>
              </a:rPr>
              <a:t>https://surfer.nmr.mgh.harvard.edu/fswiki/LongitudinalProcessing</a:t>
            </a:r>
            <a:endParaRPr lang="en-US" dirty="0"/>
          </a:p>
          <a:p>
            <a:pPr lvl="1"/>
            <a:r>
              <a:rPr lang="en-US" dirty="0"/>
              <a:t>Note: Not meant for developmental studies (assumes constant head size)</a:t>
            </a:r>
          </a:p>
          <a:p>
            <a:r>
              <a:rPr lang="en-US" dirty="0"/>
              <a:t>With </a:t>
            </a:r>
            <a:r>
              <a:rPr lang="en-US" dirty="0" smtClean="0"/>
              <a:t>FreeSurfer 6.0</a:t>
            </a:r>
            <a:r>
              <a:rPr lang="en-US" dirty="0"/>
              <a:t>, there is now </a:t>
            </a:r>
            <a:r>
              <a:rPr lang="en-US" dirty="0" err="1" smtClean="0"/>
              <a:t>PETSurfer</a:t>
            </a:r>
            <a:r>
              <a:rPr lang="en-US" dirty="0" smtClean="0"/>
              <a:t> </a:t>
            </a:r>
            <a:r>
              <a:rPr lang="en-US" dirty="0"/>
              <a:t>for your PET-MR needs! </a:t>
            </a:r>
          </a:p>
          <a:p>
            <a:pPr lvl="1"/>
            <a:r>
              <a:rPr lang="en-US" dirty="0"/>
              <a:t>This introduces a </a:t>
            </a:r>
            <a:r>
              <a:rPr lang="en-US" b="1" dirty="0"/>
              <a:t>partial volumes correction </a:t>
            </a:r>
            <a:r>
              <a:rPr lang="en-US" dirty="0"/>
              <a:t>algorithm </a:t>
            </a:r>
            <a:r>
              <a:rPr lang="en-US" dirty="0" smtClean="0"/>
              <a:t>that can be applied to MRI (</a:t>
            </a:r>
            <a:r>
              <a:rPr lang="en-US" dirty="0"/>
              <a:t>see </a:t>
            </a:r>
            <a:r>
              <a:rPr lang="en-US" dirty="0" err="1"/>
              <a:t>Schafee</a:t>
            </a:r>
            <a:r>
              <a:rPr lang="en-US" dirty="0"/>
              <a:t> 2015 for a really cool implementation)</a:t>
            </a:r>
          </a:p>
          <a:p>
            <a:r>
              <a:rPr lang="en-US" dirty="0"/>
              <a:t>FreeSurfer comes with a </a:t>
            </a:r>
            <a:r>
              <a:rPr lang="en-US" b="1" dirty="0"/>
              <a:t>surface analysis program </a:t>
            </a:r>
            <a:r>
              <a:rPr lang="en-US" dirty="0"/>
              <a:t>built in called QDEC: </a:t>
            </a:r>
            <a:r>
              <a:rPr lang="en-US" dirty="0">
                <a:hlinkClick r:id="rId3"/>
              </a:rPr>
              <a:t>http://freesurfer.net/fswiki/FsTutorial/QdecGroupAnalysis_freeview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Other FreeSurfer things worth mentioning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07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4330"/>
            <a:ext cx="8229600" cy="1143000"/>
          </a:xfrm>
        </p:spPr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2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FreeSurfer 6.0 is out!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Recon-all changes/additions:</a:t>
            </a:r>
          </a:p>
          <a:p>
            <a:r>
              <a:rPr lang="en-US" dirty="0" smtClean="0"/>
              <a:t>Hippocampal subfields</a:t>
            </a:r>
          </a:p>
          <a:p>
            <a:r>
              <a:rPr lang="en-US" dirty="0"/>
              <a:t>B</a:t>
            </a:r>
            <a:r>
              <a:rPr lang="en-US" dirty="0" smtClean="0"/>
              <a:t>rainstem subfields</a:t>
            </a:r>
          </a:p>
          <a:p>
            <a:r>
              <a:rPr lang="en-US" dirty="0" err="1" smtClean="0"/>
              <a:t>Aseg</a:t>
            </a:r>
            <a:r>
              <a:rPr lang="en-US" dirty="0" smtClean="0"/>
              <a:t> improvements</a:t>
            </a:r>
          </a:p>
          <a:p>
            <a:r>
              <a:rPr lang="en-US" dirty="0" smtClean="0"/>
              <a:t>Improved segmentation of data &lt;1mm cubic voxel (-</a:t>
            </a:r>
            <a:r>
              <a:rPr lang="en-US" dirty="0" err="1" smtClean="0"/>
              <a:t>highres</a:t>
            </a:r>
            <a:r>
              <a:rPr lang="en-US" dirty="0" smtClean="0"/>
              <a:t> flag)</a:t>
            </a:r>
          </a:p>
          <a:p>
            <a:r>
              <a:rPr lang="en-US" dirty="0" smtClean="0"/>
              <a:t>Parallelization (-parallel flag)</a:t>
            </a:r>
          </a:p>
          <a:p>
            <a:pPr lvl="1"/>
            <a:r>
              <a:rPr lang="en-US" dirty="0" smtClean="0"/>
              <a:t>can run recon-all in 3 hours! </a:t>
            </a:r>
          </a:p>
          <a:p>
            <a:pPr lvl="1"/>
            <a:r>
              <a:rPr lang="en-US" dirty="0" smtClean="0"/>
              <a:t>by default uses 4 cores, but can be adjusted (-</a:t>
            </a:r>
            <a:r>
              <a:rPr lang="en-US" dirty="0" err="1" smtClean="0"/>
              <a:t>openmp</a:t>
            </a:r>
            <a:r>
              <a:rPr lang="en-US" dirty="0" smtClean="0"/>
              <a:t> &lt;</a:t>
            </a:r>
            <a:r>
              <a:rPr lang="en-US" dirty="0" err="1" smtClean="0"/>
              <a:t>numberofcores</a:t>
            </a:r>
            <a:r>
              <a:rPr lang="en-US" dirty="0" smtClean="0"/>
              <a:t>&gt;)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Other new things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PETSurfer</a:t>
            </a:r>
            <a:endParaRPr lang="en-US" dirty="0" smtClean="0"/>
          </a:p>
          <a:p>
            <a:pPr lvl="1"/>
            <a:r>
              <a:rPr lang="en-US" dirty="0" smtClean="0"/>
              <a:t>Introduces partial volume correction and kinetic modeling</a:t>
            </a:r>
          </a:p>
          <a:p>
            <a:r>
              <a:rPr lang="en-US" dirty="0" smtClean="0"/>
              <a:t>Cognitive Ontology brain maps</a:t>
            </a:r>
            <a:r>
              <a:rPr lang="en-US" dirty="0"/>
              <a:t>: http://</a:t>
            </a:r>
            <a:r>
              <a:rPr lang="en-US" dirty="0" err="1"/>
              <a:t>people.csail.mit.edu</a:t>
            </a:r>
            <a:r>
              <a:rPr lang="en-US" dirty="0"/>
              <a:t>/</a:t>
            </a:r>
            <a:r>
              <a:rPr lang="en-US" dirty="0" err="1"/>
              <a:t>ythomas</a:t>
            </a:r>
            <a:r>
              <a:rPr lang="en-US" dirty="0"/>
              <a:t>/publications/2015BrainmapInteractive/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0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Difference is Real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96702" y="1535113"/>
            <a:ext cx="3279733" cy="639762"/>
          </a:xfrm>
        </p:spPr>
        <p:txBody>
          <a:bodyPr/>
          <a:lstStyle/>
          <a:p>
            <a:pPr algn="ctr"/>
            <a:r>
              <a:rPr lang="en-US" dirty="0" smtClean="0"/>
              <a:t>FreeSurfer 5.3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547757" y="1535113"/>
            <a:ext cx="3251571" cy="639762"/>
          </a:xfrm>
        </p:spPr>
        <p:txBody>
          <a:bodyPr/>
          <a:lstStyle/>
          <a:p>
            <a:pPr algn="ctr"/>
            <a:r>
              <a:rPr lang="en-US" dirty="0" smtClean="0"/>
              <a:t>FreeSurfer 6.0</a:t>
            </a:r>
            <a:endParaRPr lang="en-US" dirty="0"/>
          </a:p>
        </p:txBody>
      </p:sp>
      <p:pic>
        <p:nvPicPr>
          <p:cNvPr id="4" name="Picture 3" descr="Screen Shot 2017-02-26 at 11.58.57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21" r="2466" b="1720"/>
          <a:stretch/>
        </p:blipFill>
        <p:spPr>
          <a:xfrm>
            <a:off x="5547757" y="2174875"/>
            <a:ext cx="3251571" cy="3954152"/>
          </a:xfrm>
          <a:prstGeom prst="rect">
            <a:avLst/>
          </a:prstGeom>
        </p:spPr>
      </p:pic>
      <p:pic>
        <p:nvPicPr>
          <p:cNvPr id="5" name="Picture 4" descr="Screen Shot 2017-02-26 at 11.58.50 A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2" r="5324"/>
          <a:stretch/>
        </p:blipFill>
        <p:spPr>
          <a:xfrm>
            <a:off x="296702" y="2174875"/>
            <a:ext cx="3279733" cy="39541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22" idx="3"/>
          </p:cNvCxnSpPr>
          <p:nvPr/>
        </p:nvCxnSpPr>
        <p:spPr>
          <a:xfrm>
            <a:off x="5380157" y="3036150"/>
            <a:ext cx="2337683" cy="68332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2" idx="1"/>
          </p:cNvCxnSpPr>
          <p:nvPr/>
        </p:nvCxnSpPr>
        <p:spPr>
          <a:xfrm flipH="1">
            <a:off x="2742415" y="3036150"/>
            <a:ext cx="1032767" cy="60656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9" idx="3"/>
          </p:cNvCxnSpPr>
          <p:nvPr/>
        </p:nvCxnSpPr>
        <p:spPr>
          <a:xfrm>
            <a:off x="5380157" y="4576693"/>
            <a:ext cx="2163229" cy="12921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1"/>
          </p:cNvCxnSpPr>
          <p:nvPr/>
        </p:nvCxnSpPr>
        <p:spPr>
          <a:xfrm flipH="1">
            <a:off x="2519116" y="4576693"/>
            <a:ext cx="1256066" cy="12921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75182" y="4133566"/>
            <a:ext cx="1604975" cy="886254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Surfaces make improvements to cortex </a:t>
            </a:r>
            <a:r>
              <a:rPr lang="en-US" sz="1400" dirty="0" err="1" smtClean="0"/>
              <a:t>aseg</a:t>
            </a:r>
            <a:r>
              <a:rPr lang="en-US" sz="1400" dirty="0" smtClean="0"/>
              <a:t> automatically now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3775182" y="2673829"/>
            <a:ext cx="1604975" cy="724641"/>
          </a:xfrm>
          <a:prstGeom prst="rect">
            <a:avLst/>
          </a:prstGeom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The putamen doesn’t overextend laterally as much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3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Multimodal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3222"/>
            <a:ext cx="8229600" cy="259380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FreeSurfer has optional inputs that can improve </a:t>
            </a:r>
            <a:r>
              <a:rPr lang="en-US" dirty="0" err="1" smtClean="0"/>
              <a:t>pial</a:t>
            </a:r>
            <a:r>
              <a:rPr lang="en-US" dirty="0" smtClean="0"/>
              <a:t> estimation and hippocampal/brainstem segmentation:</a:t>
            </a:r>
          </a:p>
          <a:p>
            <a:r>
              <a:rPr lang="en-US" dirty="0" smtClean="0"/>
              <a:t>To add a T2w </a:t>
            </a:r>
            <a:r>
              <a:rPr lang="en-US" dirty="0" err="1" smtClean="0"/>
              <a:t>anat</a:t>
            </a:r>
            <a:r>
              <a:rPr lang="en-US" dirty="0" smtClean="0"/>
              <a:t>, use the </a:t>
            </a:r>
            <a:r>
              <a:rPr lang="en-US" dirty="0" smtClean="0">
                <a:solidFill>
                  <a:srgbClr val="376092"/>
                </a:solidFill>
              </a:rPr>
              <a:t>-T2pial </a:t>
            </a:r>
            <a:r>
              <a:rPr lang="en-US" dirty="0" smtClean="0"/>
              <a:t>flag accompanied with </a:t>
            </a:r>
            <a:r>
              <a:rPr lang="en-US" dirty="0" smtClean="0">
                <a:solidFill>
                  <a:srgbClr val="376092"/>
                </a:solidFill>
              </a:rPr>
              <a:t>-T2 </a:t>
            </a:r>
            <a:r>
              <a:rPr lang="en-US" dirty="0" smtClean="0">
                <a:solidFill>
                  <a:srgbClr val="77933C"/>
                </a:solidFill>
              </a:rPr>
              <a:t>&lt;t2w data </a:t>
            </a:r>
            <a:r>
              <a:rPr lang="en-US" dirty="0" err="1" smtClean="0">
                <a:solidFill>
                  <a:srgbClr val="77933C"/>
                </a:solidFill>
              </a:rPr>
              <a:t>filepath</a:t>
            </a:r>
            <a:r>
              <a:rPr lang="en-US" dirty="0" smtClean="0">
                <a:solidFill>
                  <a:srgbClr val="77933C"/>
                </a:solidFill>
              </a:rPr>
              <a:t>&gt;</a:t>
            </a:r>
          </a:p>
          <a:p>
            <a:r>
              <a:rPr lang="en-US" dirty="0" smtClean="0"/>
              <a:t>To add a FLAIR volume, use the </a:t>
            </a:r>
            <a:r>
              <a:rPr lang="en-US" dirty="0" smtClean="0">
                <a:solidFill>
                  <a:srgbClr val="376092"/>
                </a:solidFill>
              </a:rPr>
              <a:t>-</a:t>
            </a:r>
            <a:r>
              <a:rPr lang="en-US" dirty="0" err="1" smtClean="0">
                <a:solidFill>
                  <a:srgbClr val="376092"/>
                </a:solidFill>
              </a:rPr>
              <a:t>FLAIRpial</a:t>
            </a:r>
            <a:r>
              <a:rPr lang="en-US" dirty="0" smtClean="0">
                <a:solidFill>
                  <a:srgbClr val="376092"/>
                </a:solidFill>
              </a:rPr>
              <a:t> </a:t>
            </a:r>
            <a:r>
              <a:rPr lang="en-US" dirty="0" smtClean="0"/>
              <a:t>flag accompanied with </a:t>
            </a:r>
            <a:r>
              <a:rPr lang="en-US" dirty="0" smtClean="0">
                <a:solidFill>
                  <a:srgbClr val="376092"/>
                </a:solidFill>
              </a:rPr>
              <a:t>-FLAIR </a:t>
            </a:r>
            <a:r>
              <a:rPr lang="en-US" dirty="0" smtClean="0">
                <a:solidFill>
                  <a:srgbClr val="77933C"/>
                </a:solidFill>
              </a:rPr>
              <a:t>&lt;FLAIR </a:t>
            </a:r>
            <a:r>
              <a:rPr lang="en-US" dirty="0" err="1" smtClean="0">
                <a:solidFill>
                  <a:srgbClr val="77933C"/>
                </a:solidFill>
              </a:rPr>
              <a:t>filepath</a:t>
            </a:r>
            <a:r>
              <a:rPr lang="en-US" dirty="0" smtClean="0">
                <a:solidFill>
                  <a:srgbClr val="77933C"/>
                </a:solidFill>
              </a:rPr>
              <a:t>&gt;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4654204"/>
            <a:ext cx="8181806" cy="6074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/>
              <a:t>&gt;&gt; recon-all -s Meghan </a:t>
            </a:r>
            <a:r>
              <a:rPr lang="en-US" sz="1500" dirty="0" smtClean="0">
                <a:solidFill>
                  <a:srgbClr val="376092"/>
                </a:solidFill>
              </a:rPr>
              <a:t>-T2 </a:t>
            </a:r>
            <a:r>
              <a:rPr lang="en-US" sz="1500" dirty="0" smtClean="0">
                <a:solidFill>
                  <a:srgbClr val="77933C"/>
                </a:solidFill>
              </a:rPr>
              <a:t>/home/catcam1/</a:t>
            </a:r>
            <a:r>
              <a:rPr lang="en-US" sz="1500" dirty="0" err="1" smtClean="0">
                <a:solidFill>
                  <a:srgbClr val="77933C"/>
                </a:solidFill>
              </a:rPr>
              <a:t>FS_Class</a:t>
            </a:r>
            <a:r>
              <a:rPr lang="en-US" sz="1500" dirty="0" smtClean="0">
                <a:solidFill>
                  <a:srgbClr val="77933C"/>
                </a:solidFill>
              </a:rPr>
              <a:t>/raw/Meghan/Meghan_T2w_1.nii.gz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</a:rPr>
              <a:t>-T2pial</a:t>
            </a:r>
            <a:r>
              <a:rPr lang="en-US" sz="1500" dirty="0" smtClean="0"/>
              <a:t>           -autorecon2 -autorecon3 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457200" y="5591483"/>
            <a:ext cx="8181806" cy="60749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/>
              <a:t>&gt;&gt; recon-all -s Meghan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</a:rPr>
              <a:t>-FLAIR </a:t>
            </a:r>
            <a:r>
              <a:rPr lang="en-US" sz="1500" dirty="0" smtClean="0">
                <a:solidFill>
                  <a:schemeClr val="accent3">
                    <a:lumMod val="75000"/>
                  </a:schemeClr>
                </a:solidFill>
              </a:rPr>
              <a:t>/home/catcam1/</a:t>
            </a:r>
            <a:r>
              <a:rPr lang="en-US" sz="1500" dirty="0" err="1" smtClean="0">
                <a:solidFill>
                  <a:schemeClr val="accent3">
                    <a:lumMod val="75000"/>
                  </a:schemeClr>
                </a:solidFill>
              </a:rPr>
              <a:t>FS_Class</a:t>
            </a:r>
            <a:r>
              <a:rPr lang="en-US" sz="1500" dirty="0" smtClean="0">
                <a:solidFill>
                  <a:schemeClr val="accent3">
                    <a:lumMod val="75000"/>
                  </a:schemeClr>
                </a:solidFill>
              </a:rPr>
              <a:t>/raw/Meghan/Meghan_FLAIR_1.nii.gz </a:t>
            </a:r>
          </a:p>
          <a:p>
            <a:r>
              <a:rPr lang="en-US" sz="1500" dirty="0" smtClean="0">
                <a:solidFill>
                  <a:srgbClr val="376092"/>
                </a:solidFill>
              </a:rPr>
              <a:t>-</a:t>
            </a:r>
            <a:r>
              <a:rPr lang="en-US" sz="1500" dirty="0" err="1" smtClean="0">
                <a:solidFill>
                  <a:srgbClr val="376092"/>
                </a:solidFill>
              </a:rPr>
              <a:t>FLAIRpial</a:t>
            </a:r>
            <a:r>
              <a:rPr lang="en-US" sz="1500" dirty="0" smtClean="0">
                <a:solidFill>
                  <a:srgbClr val="376092"/>
                </a:solidFill>
              </a:rPr>
              <a:t> </a:t>
            </a:r>
            <a:r>
              <a:rPr lang="en-US" sz="1500" dirty="0" smtClean="0"/>
              <a:t>-autorecon2 -autorecon3 </a:t>
            </a:r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55825" y="6467733"/>
            <a:ext cx="5966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Note: the sample data doesn’t include a FLAIR scan.</a:t>
            </a:r>
            <a:endParaRPr lang="en-US" sz="14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2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73"/>
            <a:ext cx="8229600" cy="7511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T2w Imaging</a:t>
            </a:r>
            <a:endParaRPr lang="en-US" dirty="0"/>
          </a:p>
        </p:txBody>
      </p:sp>
      <p:pic>
        <p:nvPicPr>
          <p:cNvPr id="7" name="Content Placeholder 6" descr="Screen Shot 2017-02-26 at 12.33.12 P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68" b="13468"/>
          <a:stretch>
            <a:fillRect/>
          </a:stretch>
        </p:blipFill>
        <p:spPr>
          <a:xfrm>
            <a:off x="261811" y="879868"/>
            <a:ext cx="4038600" cy="4525963"/>
          </a:xfrm>
        </p:spPr>
      </p:pic>
      <p:pic>
        <p:nvPicPr>
          <p:cNvPr id="6" name="Content Placeholder 5" descr="Screen Shot 2017-02-26 at 12.33.34 PM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2" b="14792"/>
          <a:stretch>
            <a:fillRect/>
          </a:stretch>
        </p:blipFill>
        <p:spPr>
          <a:xfrm>
            <a:off x="4522594" y="879868"/>
            <a:ext cx="4038600" cy="4525963"/>
          </a:xfrm>
        </p:spPr>
      </p:pic>
      <p:grpSp>
        <p:nvGrpSpPr>
          <p:cNvPr id="8" name="Group 7"/>
          <p:cNvGrpSpPr/>
          <p:nvPr/>
        </p:nvGrpSpPr>
        <p:grpSpPr>
          <a:xfrm>
            <a:off x="323532" y="5533853"/>
            <a:ext cx="8514108" cy="1285997"/>
            <a:chOff x="532877" y="5379331"/>
            <a:chExt cx="8514108" cy="1440519"/>
          </a:xfrm>
        </p:grpSpPr>
        <p:grpSp>
          <p:nvGrpSpPr>
            <p:cNvPr id="9" name="Group 8"/>
            <p:cNvGrpSpPr/>
            <p:nvPr/>
          </p:nvGrpSpPr>
          <p:grpSpPr>
            <a:xfrm>
              <a:off x="1026633" y="5379331"/>
              <a:ext cx="7236784" cy="1440519"/>
              <a:chOff x="457200" y="4409806"/>
              <a:chExt cx="8315794" cy="278455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57200" y="4461032"/>
                <a:ext cx="6459415" cy="628353"/>
              </a:xfrm>
              <a:prstGeom prst="rect">
                <a:avLst/>
              </a:prstGeom>
              <a:gradFill>
                <a:gsLst>
                  <a:gs pos="16000">
                    <a:schemeClr val="tx1"/>
                  </a:gs>
                  <a:gs pos="5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10800000">
                <a:off x="1787769" y="5231921"/>
                <a:ext cx="6698512" cy="628353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60000">
                    <a:schemeClr val="tx1">
                      <a:lumMod val="50000"/>
                      <a:lumOff val="50000"/>
                    </a:schemeClr>
                  </a:gs>
                  <a:gs pos="92000">
                    <a:schemeClr val="bg1"/>
                  </a:gs>
                </a:gsLst>
                <a:lin ang="10800000" scaled="0"/>
              </a:gra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457200" y="6080662"/>
                <a:ext cx="8229600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221004" y="5944988"/>
                <a:ext cx="4909211" cy="1249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Increasing proton density </a:t>
                </a:r>
              </a:p>
              <a:p>
                <a:pPr algn="ctr"/>
                <a:r>
                  <a:rPr lang="en-US" b="1" dirty="0" smtClean="0"/>
                  <a:t>(</a:t>
                </a:r>
                <a:r>
                  <a:rPr lang="en-US" b="1" dirty="0"/>
                  <a:t>o</a:t>
                </a:r>
                <a:r>
                  <a:rPr lang="en-US" b="1" dirty="0" smtClean="0"/>
                  <a:t>r decreasing water content)</a:t>
                </a:r>
                <a:endParaRPr lang="en-US" b="1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130215" y="6075235"/>
                <a:ext cx="1642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Fatty tissue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57200" y="6080662"/>
                <a:ext cx="1903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Watery tissue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57200" y="4409806"/>
                <a:ext cx="829358" cy="59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T2w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772400" y="5243582"/>
                <a:ext cx="829358" cy="59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T1w</a:t>
                </a:r>
                <a:endParaRPr lang="en-US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6456" y="5817180"/>
              <a:ext cx="740529" cy="602522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532877" y="6039004"/>
              <a:ext cx="393936" cy="578468"/>
              <a:chOff x="532877" y="6039004"/>
              <a:chExt cx="393936" cy="57846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1347" y="6343220"/>
                <a:ext cx="195466" cy="16791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7426104">
                <a:off x="582767" y="6052778"/>
                <a:ext cx="195466" cy="167917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3491498">
                <a:off x="519103" y="6435780"/>
                <a:ext cx="195466" cy="167917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5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104"/>
            <a:ext cx="8229600" cy="1143000"/>
          </a:xfrm>
        </p:spPr>
        <p:txBody>
          <a:bodyPr/>
          <a:lstStyle/>
          <a:p>
            <a:r>
              <a:rPr lang="en-US" dirty="0" smtClean="0"/>
              <a:t>The Cortex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1719" y="1827731"/>
            <a:ext cx="4038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High resolution T2w imaging can provide better imaging of the nuanced cortical layers.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Freesurfer, this means better </a:t>
            </a:r>
            <a:r>
              <a:rPr lang="en-US" dirty="0" err="1" smtClean="0"/>
              <a:t>pial</a:t>
            </a:r>
            <a:r>
              <a:rPr lang="en-US" dirty="0" smtClean="0"/>
              <a:t> surface estimations and better hippocampal subfield estimation.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7" y="4382134"/>
            <a:ext cx="3971728" cy="2435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7753" y="4146940"/>
            <a:ext cx="1275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Schafee</a:t>
            </a:r>
            <a:r>
              <a:rPr lang="en-US" sz="1100" dirty="0" smtClean="0"/>
              <a:t> et al. 2015</a:t>
            </a:r>
            <a:endParaRPr lang="en-US" sz="1100" dirty="0"/>
          </a:p>
        </p:txBody>
      </p:sp>
      <p:pic>
        <p:nvPicPr>
          <p:cNvPr id="8" name="Picture 7" descr="Screen Shot 2017-02-26 at 2.2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98" y="2787225"/>
            <a:ext cx="1756295" cy="1561151"/>
          </a:xfrm>
          <a:prstGeom prst="rect">
            <a:avLst/>
          </a:prstGeom>
        </p:spPr>
      </p:pic>
      <p:pic>
        <p:nvPicPr>
          <p:cNvPr id="9" name="Picture 8" descr="Screen Shot 2017-02-26 at 2.25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98" y="1191104"/>
            <a:ext cx="1756295" cy="1577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37264"/>
          <a:stretch/>
        </p:blipFill>
        <p:spPr>
          <a:xfrm>
            <a:off x="457200" y="1191105"/>
            <a:ext cx="1603785" cy="29558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Segment the Hippocampus?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376" y="1251280"/>
            <a:ext cx="4414490" cy="5420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The hippocampus is a well connected limbic structure with histologically distinct regional composition. Recently, these subfields can be captured in vivo using high resolution T2w MRI.</a:t>
            </a:r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 smtClean="0"/>
              <a:t>Relevance to Depression</a:t>
            </a:r>
          </a:p>
          <a:p>
            <a:r>
              <a:rPr lang="en-US" sz="1600" dirty="0" smtClean="0"/>
              <a:t>Smaller CA1 and </a:t>
            </a:r>
            <a:r>
              <a:rPr lang="en-US" sz="1600" dirty="0" err="1" smtClean="0"/>
              <a:t>subiculum</a:t>
            </a:r>
            <a:r>
              <a:rPr lang="en-US" sz="1600" dirty="0" smtClean="0"/>
              <a:t> volumes are associated with severity and chronicity in adults (Bearden 2009)</a:t>
            </a:r>
          </a:p>
          <a:p>
            <a:r>
              <a:rPr lang="en-US" sz="1600" dirty="0" smtClean="0"/>
              <a:t>Smaller </a:t>
            </a:r>
            <a:r>
              <a:rPr lang="en-US" sz="1600" dirty="0" err="1" smtClean="0"/>
              <a:t>subiculum</a:t>
            </a:r>
            <a:r>
              <a:rPr lang="en-US" sz="1600" dirty="0" smtClean="0"/>
              <a:t> volumes is associated with chronicity in late life MDD (</a:t>
            </a:r>
            <a:r>
              <a:rPr lang="en-US" sz="1600" dirty="0" err="1" smtClean="0"/>
              <a:t>Wisse</a:t>
            </a:r>
            <a:r>
              <a:rPr lang="en-US" sz="1600" dirty="0" smtClean="0"/>
              <a:t> 2015)</a:t>
            </a:r>
          </a:p>
          <a:p>
            <a:r>
              <a:rPr lang="en-US" sz="1600" dirty="0" smtClean="0"/>
              <a:t>Smaller Dentate Gyrus/CA4, CA2/CA3, and CA1 associated with chronic MDD in adults (</a:t>
            </a:r>
            <a:r>
              <a:rPr lang="en-US" sz="1600" dirty="0" err="1" smtClean="0"/>
              <a:t>Treadway</a:t>
            </a:r>
            <a:r>
              <a:rPr lang="en-US" sz="1600" dirty="0" smtClean="0"/>
              <a:t> 2015)</a:t>
            </a:r>
          </a:p>
          <a:p>
            <a:pPr marL="0" indent="0">
              <a:buNone/>
            </a:pPr>
            <a:r>
              <a:rPr lang="en-US" sz="1600" b="1" dirty="0" smtClean="0"/>
              <a:t>Relevance to Stress</a:t>
            </a:r>
          </a:p>
          <a:p>
            <a:r>
              <a:rPr lang="en-US" sz="1600" dirty="0" smtClean="0"/>
              <a:t>Smaller CA3 and dentate gyrus in adults with PTSD (Wang 2010)</a:t>
            </a:r>
          </a:p>
          <a:p>
            <a:r>
              <a:rPr lang="en-US" sz="1600" dirty="0" smtClean="0"/>
              <a:t>CA3</a:t>
            </a:r>
            <a:r>
              <a:rPr lang="en-US" sz="1600" dirty="0"/>
              <a:t> </a:t>
            </a:r>
            <a:r>
              <a:rPr lang="en-US" sz="1600" dirty="0" smtClean="0"/>
              <a:t>has large concentration of glucocorticoid receptors. The DG is one of the few sites of neurogenesis in the brain.</a:t>
            </a:r>
          </a:p>
        </p:txBody>
      </p:sp>
      <p:pic>
        <p:nvPicPr>
          <p:cNvPr id="5" name="Picture 4" descr="Screen Shot 2017-02-26 at 2.57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086" y="2400430"/>
            <a:ext cx="2895928" cy="1786669"/>
          </a:xfrm>
          <a:prstGeom prst="rect">
            <a:avLst/>
          </a:prstGeom>
        </p:spPr>
      </p:pic>
      <p:pic>
        <p:nvPicPr>
          <p:cNvPr id="7" name="Picture 6" descr="Screen Shot 2017-02-26 at 2.58.2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9"/>
          <a:stretch/>
        </p:blipFill>
        <p:spPr>
          <a:xfrm>
            <a:off x="4605582" y="1600200"/>
            <a:ext cx="1722601" cy="1296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292" y="4738306"/>
            <a:ext cx="4409722" cy="1807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64320" y="6467521"/>
            <a:ext cx="1275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Wisse</a:t>
            </a:r>
            <a:r>
              <a:rPr lang="en-US" sz="1100" dirty="0" smtClean="0"/>
              <a:t> 2015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564320" y="4196640"/>
            <a:ext cx="1275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Inglesias</a:t>
            </a:r>
            <a:r>
              <a:rPr lang="en-US" sz="1100" dirty="0" smtClean="0"/>
              <a:t> 2015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5.3 versus 6.0 comparison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5.3 Regions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11650" y="2174875"/>
            <a:ext cx="2212075" cy="3456675"/>
          </a:xfrm>
        </p:spPr>
        <p:txBody>
          <a:bodyPr>
            <a:normAutofit/>
          </a:bodyPr>
          <a:lstStyle/>
          <a:p>
            <a:pPr marL="457200" indent="-182880">
              <a:buFont typeface="+mj-lt"/>
              <a:buAutoNum type="arabicPeriod"/>
            </a:pPr>
            <a:r>
              <a:rPr lang="en-US" sz="1400" dirty="0" smtClean="0"/>
              <a:t>CA2 and CA3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1400" dirty="0" err="1" smtClean="0"/>
              <a:t>Alveus</a:t>
            </a:r>
            <a:endParaRPr lang="en-US" sz="1400" dirty="0" smtClean="0"/>
          </a:p>
          <a:p>
            <a:pPr marL="457200" indent="-182880">
              <a:buFont typeface="+mj-lt"/>
              <a:buAutoNum type="arabicPeriod"/>
            </a:pPr>
            <a:r>
              <a:rPr lang="en-US" sz="1400" dirty="0" smtClean="0"/>
              <a:t>CA1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1400" dirty="0" smtClean="0"/>
              <a:t>Fimbria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1400" dirty="0" err="1" smtClean="0"/>
              <a:t>Presubiculum</a:t>
            </a:r>
            <a:endParaRPr lang="en-US" sz="1400" dirty="0" smtClean="0"/>
          </a:p>
          <a:p>
            <a:pPr marL="457200" indent="-182880">
              <a:buFont typeface="+mj-lt"/>
              <a:buAutoNum type="arabicPeriod"/>
            </a:pPr>
            <a:r>
              <a:rPr lang="en-US" sz="1400" dirty="0" smtClean="0"/>
              <a:t>Hippocampal Fissure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1400" dirty="0" smtClean="0"/>
              <a:t>CA4 and Dentate Gyrus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1400" dirty="0" err="1" smtClean="0"/>
              <a:t>Subiculum</a:t>
            </a:r>
            <a:endParaRPr lang="en-US" sz="1400" dirty="0" smtClean="0"/>
          </a:p>
          <a:p>
            <a:pPr marL="457200" indent="-182880">
              <a:buFont typeface="+mj-lt"/>
              <a:buAutoNum type="arabicPeriod"/>
            </a:pPr>
            <a:r>
              <a:rPr lang="en-US" sz="1400" dirty="0" smtClean="0"/>
              <a:t>Hippocampal Tail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470874" y="1535113"/>
            <a:ext cx="3215925" cy="639762"/>
          </a:xfrm>
        </p:spPr>
        <p:txBody>
          <a:bodyPr/>
          <a:lstStyle/>
          <a:p>
            <a:pPr algn="ctr"/>
            <a:r>
              <a:rPr lang="en-US" dirty="0" smtClean="0"/>
              <a:t>6.0 Regions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68689" y="2174875"/>
            <a:ext cx="2518111" cy="3456675"/>
          </a:xfrm>
        </p:spPr>
        <p:txBody>
          <a:bodyPr>
            <a:normAutofit fontScale="62500" lnSpcReduction="20000"/>
          </a:bodyPr>
          <a:lstStyle/>
          <a:p>
            <a:pPr marL="457200" indent="-182880">
              <a:buFont typeface="+mj-lt"/>
              <a:buAutoNum type="arabicPeriod"/>
            </a:pPr>
            <a:r>
              <a:rPr lang="en-US" sz="2300" dirty="0" err="1" smtClean="0"/>
              <a:t>Alveus</a:t>
            </a:r>
            <a:endParaRPr lang="en-US" sz="2300" dirty="0" smtClean="0"/>
          </a:p>
          <a:p>
            <a:pPr marL="457200" indent="-182880">
              <a:buFont typeface="+mj-lt"/>
              <a:buAutoNum type="arabicPeriod"/>
            </a:pPr>
            <a:r>
              <a:rPr lang="en-US" sz="2300" dirty="0" err="1" smtClean="0">
                <a:solidFill>
                  <a:srgbClr val="8064A2"/>
                </a:solidFill>
              </a:rPr>
              <a:t>Parasubiculum</a:t>
            </a:r>
            <a:endParaRPr lang="en-US" sz="2300" dirty="0" smtClean="0">
              <a:solidFill>
                <a:srgbClr val="8064A2"/>
              </a:solidFill>
            </a:endParaRPr>
          </a:p>
          <a:p>
            <a:pPr marL="457200" indent="-182880">
              <a:buFont typeface="+mj-lt"/>
              <a:buAutoNum type="arabicPeriod"/>
            </a:pPr>
            <a:r>
              <a:rPr lang="en-US" sz="2300" dirty="0" err="1" smtClean="0"/>
              <a:t>Presubiculum</a:t>
            </a:r>
            <a:endParaRPr lang="en-US" sz="2300" dirty="0" smtClean="0"/>
          </a:p>
          <a:p>
            <a:pPr marL="457200" indent="-182880">
              <a:buFont typeface="+mj-lt"/>
              <a:buAutoNum type="arabicPeriod"/>
            </a:pPr>
            <a:r>
              <a:rPr lang="en-US" sz="2300" dirty="0" err="1" smtClean="0"/>
              <a:t>Subiculum</a:t>
            </a:r>
            <a:endParaRPr lang="en-US" sz="2300" dirty="0" smtClean="0"/>
          </a:p>
          <a:p>
            <a:pPr marL="457200" indent="-182880">
              <a:buFont typeface="+mj-lt"/>
              <a:buAutoNum type="arabicPeriod"/>
            </a:pPr>
            <a:r>
              <a:rPr lang="en-US" sz="2300" dirty="0" smtClean="0"/>
              <a:t>CA1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2300" dirty="0" smtClean="0"/>
              <a:t>CA2 and CA3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2300" dirty="0" smtClean="0">
                <a:solidFill>
                  <a:srgbClr val="8064A2"/>
                </a:solidFill>
              </a:rPr>
              <a:t>CA4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2300" dirty="0" smtClean="0">
                <a:solidFill>
                  <a:srgbClr val="8064A2"/>
                </a:solidFill>
              </a:rPr>
              <a:t>Granular Cell-Dentate Gyrus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2300" dirty="0" smtClean="0">
                <a:solidFill>
                  <a:srgbClr val="8064A2"/>
                </a:solidFill>
              </a:rPr>
              <a:t>HATA (</a:t>
            </a:r>
            <a:r>
              <a:rPr lang="en-US" sz="2300" dirty="0" err="1" smtClean="0">
                <a:solidFill>
                  <a:srgbClr val="8064A2"/>
                </a:solidFill>
              </a:rPr>
              <a:t>hipp-amyg</a:t>
            </a:r>
            <a:r>
              <a:rPr lang="en-US" sz="2300" dirty="0" smtClean="0">
                <a:solidFill>
                  <a:srgbClr val="8064A2"/>
                </a:solidFill>
              </a:rPr>
              <a:t> transition)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2300" dirty="0" smtClean="0"/>
              <a:t>Fimbria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2300" dirty="0" smtClean="0">
                <a:solidFill>
                  <a:schemeClr val="accent4"/>
                </a:solidFill>
              </a:rPr>
              <a:t>Molecular Layer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2300" dirty="0" smtClean="0"/>
              <a:t>Hippocampal Fissure</a:t>
            </a:r>
          </a:p>
          <a:p>
            <a:pPr marL="457200" indent="-182880">
              <a:buFont typeface="+mj-lt"/>
              <a:buAutoNum type="arabicPeriod"/>
            </a:pPr>
            <a:r>
              <a:rPr lang="en-US" sz="2300" dirty="0" smtClean="0"/>
              <a:t>Hippocampal Tail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5024" y="5981836"/>
            <a:ext cx="4041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Iglesias </a:t>
            </a:r>
            <a:r>
              <a:rPr lang="en-US" sz="1100" dirty="0"/>
              <a:t>JE, </a:t>
            </a:r>
            <a:r>
              <a:rPr lang="en-US" sz="1100" dirty="0" err="1"/>
              <a:t>Augustinack</a:t>
            </a:r>
            <a:r>
              <a:rPr lang="en-US" sz="1100" dirty="0"/>
              <a:t> JC, Nguyen K, et al. A computational atlas of the hippocampal formation using ex vivo, ultra-high resolution MRI: Application to adaptive segmentation of in vivo MRI. </a:t>
            </a:r>
            <a:r>
              <a:rPr lang="en-US" sz="1100" dirty="0" err="1"/>
              <a:t>Neuroimage</a:t>
            </a:r>
            <a:r>
              <a:rPr lang="en-US" sz="1100" dirty="0"/>
              <a:t>. 2015;115:117-137. doi:10.1016/j.neuroimage.2015.04.042.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864" y="5981836"/>
            <a:ext cx="40417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Leemput</a:t>
            </a:r>
            <a:r>
              <a:rPr lang="en-US" sz="1100" dirty="0" smtClean="0"/>
              <a:t> </a:t>
            </a:r>
            <a:r>
              <a:rPr lang="en-US" sz="1100" dirty="0"/>
              <a:t>K Van, </a:t>
            </a:r>
            <a:r>
              <a:rPr lang="en-US" sz="1100" dirty="0" err="1"/>
              <a:t>Bakkour</a:t>
            </a:r>
            <a:r>
              <a:rPr lang="en-US" sz="1100" dirty="0"/>
              <a:t> A, Benner T, et al. Automated Segmentation of Hippocampal Subfields From Ultra-High Resolution In Vivo MRI. doi:10.1002/hipo.20615.</a:t>
            </a:r>
          </a:p>
        </p:txBody>
      </p:sp>
      <p:pic>
        <p:nvPicPr>
          <p:cNvPr id="10" name="Picture 9" descr="Screen Shot 2017-02-26 at 4.25.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93"/>
          <a:stretch/>
        </p:blipFill>
        <p:spPr>
          <a:xfrm>
            <a:off x="3000606" y="2035970"/>
            <a:ext cx="2135315" cy="1775176"/>
          </a:xfrm>
          <a:prstGeom prst="rect">
            <a:avLst/>
          </a:prstGeom>
        </p:spPr>
      </p:pic>
      <p:pic>
        <p:nvPicPr>
          <p:cNvPr id="11" name="Picture 10" descr="Screen Shot 2017-02-26 at 4.25.5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4"/>
          <a:stretch/>
        </p:blipFill>
        <p:spPr>
          <a:xfrm>
            <a:off x="2261109" y="3955009"/>
            <a:ext cx="3907580" cy="16765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8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1830</Words>
  <Application>Microsoft Macintosh PowerPoint</Application>
  <PresentationFormat>On-screen Show (4:3)</PresentationFormat>
  <Paragraphs>267</Paragraphs>
  <Slides>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Goals for Today</vt:lpstr>
      <vt:lpstr>FreeSurfer 6.0 is out!</vt:lpstr>
      <vt:lpstr>The Difference is Real</vt:lpstr>
      <vt:lpstr>Multimodal Data</vt:lpstr>
      <vt:lpstr>T2w Imaging</vt:lpstr>
      <vt:lpstr>The Cortex</vt:lpstr>
      <vt:lpstr>Why Segment the Hippocampus?</vt:lpstr>
      <vt:lpstr>5.3 versus 6.0 comparison</vt:lpstr>
      <vt:lpstr>Hippocampal Segmentation</vt:lpstr>
      <vt:lpstr>QCing the hippocampus</vt:lpstr>
      <vt:lpstr>PowerPoint Presentation</vt:lpstr>
      <vt:lpstr>Extracting Data</vt:lpstr>
      <vt:lpstr>TRACULA</vt:lpstr>
      <vt:lpstr>Brief Notes on Diffusion</vt:lpstr>
      <vt:lpstr>TRACULA</vt:lpstr>
      <vt:lpstr>Tracts included</vt:lpstr>
      <vt:lpstr>Processing Flow</vt:lpstr>
      <vt:lpstr>Preprocessing Steps (~1-2 hours)</vt:lpstr>
      <vt:lpstr>Preprocessing Steps</vt:lpstr>
      <vt:lpstr>Preprocessing Outputs</vt:lpstr>
      <vt:lpstr>Ball and Stick Model Fitting BEDPOSTX (8-15 hours)</vt:lpstr>
      <vt:lpstr>Pathway (tract) Reconstruction</vt:lpstr>
      <vt:lpstr>Running TRACULA</vt:lpstr>
      <vt:lpstr>Other FreeSurfer things worth mentioning</vt:lpstr>
      <vt:lpstr>Other FreeSurfer things worth mentioning</vt:lpstr>
      <vt:lpstr>Thank You 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 Camacho</dc:creator>
  <cp:lastModifiedBy>Cat Camacho</cp:lastModifiedBy>
  <cp:revision>90</cp:revision>
  <dcterms:created xsi:type="dcterms:W3CDTF">2017-01-07T20:30:59Z</dcterms:created>
  <dcterms:modified xsi:type="dcterms:W3CDTF">2017-02-27T20:24:23Z</dcterms:modified>
</cp:coreProperties>
</file>